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6" r:id="rId1"/>
  </p:sldMasterIdLst>
  <p:notesMasterIdLst>
    <p:notesMasterId r:id="rId21"/>
  </p:notesMasterIdLst>
  <p:sldIdLst>
    <p:sldId id="256" r:id="rId2"/>
    <p:sldId id="257" r:id="rId3"/>
    <p:sldId id="258" r:id="rId4"/>
    <p:sldId id="265" r:id="rId5"/>
    <p:sldId id="266" r:id="rId6"/>
    <p:sldId id="262" r:id="rId7"/>
    <p:sldId id="267" r:id="rId8"/>
    <p:sldId id="268" r:id="rId9"/>
    <p:sldId id="269" r:id="rId10"/>
    <p:sldId id="270" r:id="rId11"/>
    <p:sldId id="263" r:id="rId12"/>
    <p:sldId id="271" r:id="rId13"/>
    <p:sldId id="273" r:id="rId14"/>
    <p:sldId id="275" r:id="rId15"/>
    <p:sldId id="277" r:id="rId16"/>
    <p:sldId id="264" r:id="rId17"/>
    <p:sldId id="274" r:id="rId18"/>
    <p:sldId id="278" r:id="rId19"/>
    <p:sldId id="279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1" d="100"/>
          <a:sy n="101" d="100"/>
        </p:scale>
        <p:origin x="34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063B79C-A098-4110-8BD7-E7DBEA94B0BC}" type="doc">
      <dgm:prSet loTypeId="urn:microsoft.com/office/officeart/2005/8/layout/process4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9AD43B72-B40E-4B8F-8770-D35A8BABA79E}">
      <dgm:prSet/>
      <dgm:spPr/>
      <dgm:t>
        <a:bodyPr/>
        <a:lstStyle/>
        <a:p>
          <a:r>
            <a:rPr lang="en-US" dirty="0"/>
            <a:t>Achieve High Validation Scores</a:t>
          </a:r>
        </a:p>
      </dgm:t>
    </dgm:pt>
    <dgm:pt modelId="{C3128134-69D3-4E43-82B0-5D689415E15E}" type="parTrans" cxnId="{81BC2779-347D-4CC1-B4D2-4484EA007898}">
      <dgm:prSet/>
      <dgm:spPr/>
      <dgm:t>
        <a:bodyPr/>
        <a:lstStyle/>
        <a:p>
          <a:endParaRPr lang="en-US"/>
        </a:p>
      </dgm:t>
    </dgm:pt>
    <dgm:pt modelId="{9D6A6E51-7CA7-4A28-9698-BFD446154501}" type="sibTrans" cxnId="{81BC2779-347D-4CC1-B4D2-4484EA007898}">
      <dgm:prSet/>
      <dgm:spPr/>
      <dgm:t>
        <a:bodyPr/>
        <a:lstStyle/>
        <a:p>
          <a:endParaRPr lang="en-US"/>
        </a:p>
      </dgm:t>
    </dgm:pt>
    <dgm:pt modelId="{2B02952F-51AF-4C5F-A692-221BA091A86E}">
      <dgm:prSet/>
      <dgm:spPr/>
      <dgm:t>
        <a:bodyPr/>
        <a:lstStyle/>
        <a:p>
          <a:r>
            <a:rPr lang="en-US" dirty="0"/>
            <a:t>Compare and Contrast</a:t>
          </a:r>
        </a:p>
      </dgm:t>
    </dgm:pt>
    <dgm:pt modelId="{9FC53515-5F4B-4DB5-9DC6-AD7E96C062E1}" type="parTrans" cxnId="{3EE39B71-4324-4DB6-9A06-3BCBC14AD3DD}">
      <dgm:prSet/>
      <dgm:spPr/>
      <dgm:t>
        <a:bodyPr/>
        <a:lstStyle/>
        <a:p>
          <a:endParaRPr lang="en-US"/>
        </a:p>
      </dgm:t>
    </dgm:pt>
    <dgm:pt modelId="{B8ECC10A-AA3F-4E99-91CA-C39330DB6DB3}" type="sibTrans" cxnId="{3EE39B71-4324-4DB6-9A06-3BCBC14AD3DD}">
      <dgm:prSet/>
      <dgm:spPr/>
      <dgm:t>
        <a:bodyPr/>
        <a:lstStyle/>
        <a:p>
          <a:endParaRPr lang="en-US"/>
        </a:p>
      </dgm:t>
    </dgm:pt>
    <dgm:pt modelId="{D0FA5886-DBAE-4B62-ABB5-093C395FE1AF}">
      <dgm:prSet/>
      <dgm:spPr/>
      <dgm:t>
        <a:bodyPr/>
        <a:lstStyle/>
        <a:p>
          <a:r>
            <a:rPr lang="en-US"/>
            <a:t>Compute</a:t>
          </a:r>
        </a:p>
      </dgm:t>
    </dgm:pt>
    <dgm:pt modelId="{12A776A3-0237-4224-8CC3-246932AF0A1C}" type="parTrans" cxnId="{EAFDE9F2-085A-4285-897A-11170CC2B511}">
      <dgm:prSet/>
      <dgm:spPr/>
      <dgm:t>
        <a:bodyPr/>
        <a:lstStyle/>
        <a:p>
          <a:endParaRPr lang="en-US"/>
        </a:p>
      </dgm:t>
    </dgm:pt>
    <dgm:pt modelId="{4F169224-0F43-4F70-B41B-C107B29AFC6D}" type="sibTrans" cxnId="{EAFDE9F2-085A-4285-897A-11170CC2B511}">
      <dgm:prSet/>
      <dgm:spPr/>
      <dgm:t>
        <a:bodyPr/>
        <a:lstStyle/>
        <a:p>
          <a:endParaRPr lang="en-US"/>
        </a:p>
      </dgm:t>
    </dgm:pt>
    <dgm:pt modelId="{EBCC44FB-DA5F-4588-ABBE-37D1F18D01CE}">
      <dgm:prSet/>
      <dgm:spPr/>
      <dgm:t>
        <a:bodyPr/>
        <a:lstStyle/>
        <a:p>
          <a:r>
            <a:rPr lang="en-US"/>
            <a:t>Speed</a:t>
          </a:r>
        </a:p>
      </dgm:t>
    </dgm:pt>
    <dgm:pt modelId="{424B3E8F-5671-466D-95BD-257AB3E8C351}" type="parTrans" cxnId="{54FF15FD-7985-4361-B1A0-496514D57A3C}">
      <dgm:prSet/>
      <dgm:spPr/>
      <dgm:t>
        <a:bodyPr/>
        <a:lstStyle/>
        <a:p>
          <a:endParaRPr lang="en-US"/>
        </a:p>
      </dgm:t>
    </dgm:pt>
    <dgm:pt modelId="{95D723CD-125E-4D5D-BA70-725ABC73B3A4}" type="sibTrans" cxnId="{54FF15FD-7985-4361-B1A0-496514D57A3C}">
      <dgm:prSet/>
      <dgm:spPr/>
      <dgm:t>
        <a:bodyPr/>
        <a:lstStyle/>
        <a:p>
          <a:endParaRPr lang="en-US"/>
        </a:p>
      </dgm:t>
    </dgm:pt>
    <dgm:pt modelId="{6FAE4647-DE2A-4EDE-A688-1361914C15BE}">
      <dgm:prSet/>
      <dgm:spPr/>
      <dgm:t>
        <a:bodyPr/>
        <a:lstStyle/>
        <a:p>
          <a:r>
            <a:rPr lang="en-US"/>
            <a:t>Quality</a:t>
          </a:r>
        </a:p>
      </dgm:t>
    </dgm:pt>
    <dgm:pt modelId="{CC89CEDA-8F61-42D9-84B3-3FAC8BF0ED07}" type="parTrans" cxnId="{074992AE-D017-41B0-BED6-49E45DD5C6C1}">
      <dgm:prSet/>
      <dgm:spPr/>
      <dgm:t>
        <a:bodyPr/>
        <a:lstStyle/>
        <a:p>
          <a:endParaRPr lang="en-US"/>
        </a:p>
      </dgm:t>
    </dgm:pt>
    <dgm:pt modelId="{B6BCAD65-F167-4D08-AF37-6F0A7016D4F3}" type="sibTrans" cxnId="{074992AE-D017-41B0-BED6-49E45DD5C6C1}">
      <dgm:prSet/>
      <dgm:spPr/>
      <dgm:t>
        <a:bodyPr/>
        <a:lstStyle/>
        <a:p>
          <a:endParaRPr lang="en-US"/>
        </a:p>
      </dgm:t>
    </dgm:pt>
    <dgm:pt modelId="{87619886-4664-4D38-A45E-9D8949067914}">
      <dgm:prSet/>
      <dgm:spPr/>
      <dgm:t>
        <a:bodyPr/>
        <a:lstStyle/>
        <a:p>
          <a:r>
            <a:rPr lang="en-US"/>
            <a:t>Generalizability</a:t>
          </a:r>
        </a:p>
      </dgm:t>
    </dgm:pt>
    <dgm:pt modelId="{8EE4F856-5FC5-4D43-8E35-3F47B52E352C}" type="parTrans" cxnId="{FFCE5077-48DA-49A9-8FFD-BC53AABC3ED3}">
      <dgm:prSet/>
      <dgm:spPr/>
      <dgm:t>
        <a:bodyPr/>
        <a:lstStyle/>
        <a:p>
          <a:endParaRPr lang="en-US"/>
        </a:p>
      </dgm:t>
    </dgm:pt>
    <dgm:pt modelId="{16C4E925-438D-46BC-9336-19B32E7259D4}" type="sibTrans" cxnId="{FFCE5077-48DA-49A9-8FFD-BC53AABC3ED3}">
      <dgm:prSet/>
      <dgm:spPr/>
      <dgm:t>
        <a:bodyPr/>
        <a:lstStyle/>
        <a:p>
          <a:endParaRPr lang="en-US"/>
        </a:p>
      </dgm:t>
    </dgm:pt>
    <dgm:pt modelId="{71D7B13D-2018-4ED6-9DDD-A6B331736330}" type="pres">
      <dgm:prSet presAssocID="{A063B79C-A098-4110-8BD7-E7DBEA94B0BC}" presName="Name0" presStyleCnt="0">
        <dgm:presLayoutVars>
          <dgm:dir/>
          <dgm:animLvl val="lvl"/>
          <dgm:resizeHandles val="exact"/>
        </dgm:presLayoutVars>
      </dgm:prSet>
      <dgm:spPr/>
    </dgm:pt>
    <dgm:pt modelId="{B87B3049-95B0-42C4-BA1E-8F7B768019F1}" type="pres">
      <dgm:prSet presAssocID="{2B02952F-51AF-4C5F-A692-221BA091A86E}" presName="boxAndChildren" presStyleCnt="0"/>
      <dgm:spPr/>
    </dgm:pt>
    <dgm:pt modelId="{C45C5435-AE16-41C0-99D4-6DAEAE08486A}" type="pres">
      <dgm:prSet presAssocID="{2B02952F-51AF-4C5F-A692-221BA091A86E}" presName="parentTextBox" presStyleLbl="node1" presStyleIdx="0" presStyleCnt="2"/>
      <dgm:spPr/>
    </dgm:pt>
    <dgm:pt modelId="{837C7BDB-2179-45C9-82FE-791DFE91B55E}" type="pres">
      <dgm:prSet presAssocID="{2B02952F-51AF-4C5F-A692-221BA091A86E}" presName="entireBox" presStyleLbl="node1" presStyleIdx="0" presStyleCnt="2"/>
      <dgm:spPr/>
    </dgm:pt>
    <dgm:pt modelId="{707D677F-648C-4AE0-827C-D172AAD8A974}" type="pres">
      <dgm:prSet presAssocID="{2B02952F-51AF-4C5F-A692-221BA091A86E}" presName="descendantBox" presStyleCnt="0"/>
      <dgm:spPr/>
    </dgm:pt>
    <dgm:pt modelId="{374CCE66-25D3-480D-BC58-3D9A3ABEA562}" type="pres">
      <dgm:prSet presAssocID="{D0FA5886-DBAE-4B62-ABB5-093C395FE1AF}" presName="childTextBox" presStyleLbl="fgAccFollowNode1" presStyleIdx="0" presStyleCnt="4">
        <dgm:presLayoutVars>
          <dgm:bulletEnabled val="1"/>
        </dgm:presLayoutVars>
      </dgm:prSet>
      <dgm:spPr/>
    </dgm:pt>
    <dgm:pt modelId="{940C6001-6FF9-42A8-9BC1-111F525ADE95}" type="pres">
      <dgm:prSet presAssocID="{EBCC44FB-DA5F-4588-ABBE-37D1F18D01CE}" presName="childTextBox" presStyleLbl="fgAccFollowNode1" presStyleIdx="1" presStyleCnt="4">
        <dgm:presLayoutVars>
          <dgm:bulletEnabled val="1"/>
        </dgm:presLayoutVars>
      </dgm:prSet>
      <dgm:spPr/>
    </dgm:pt>
    <dgm:pt modelId="{AC3AB5B1-041C-415B-8C16-59BCC32E77CE}" type="pres">
      <dgm:prSet presAssocID="{6FAE4647-DE2A-4EDE-A688-1361914C15BE}" presName="childTextBox" presStyleLbl="fgAccFollowNode1" presStyleIdx="2" presStyleCnt="4">
        <dgm:presLayoutVars>
          <dgm:bulletEnabled val="1"/>
        </dgm:presLayoutVars>
      </dgm:prSet>
      <dgm:spPr/>
    </dgm:pt>
    <dgm:pt modelId="{61325EAE-6334-4E57-B3E2-82F979E4C15A}" type="pres">
      <dgm:prSet presAssocID="{87619886-4664-4D38-A45E-9D8949067914}" presName="childTextBox" presStyleLbl="fgAccFollowNode1" presStyleIdx="3" presStyleCnt="4">
        <dgm:presLayoutVars>
          <dgm:bulletEnabled val="1"/>
        </dgm:presLayoutVars>
      </dgm:prSet>
      <dgm:spPr/>
    </dgm:pt>
    <dgm:pt modelId="{22F59680-D481-4939-8238-29796C8F97CF}" type="pres">
      <dgm:prSet presAssocID="{9D6A6E51-7CA7-4A28-9698-BFD446154501}" presName="sp" presStyleCnt="0"/>
      <dgm:spPr/>
    </dgm:pt>
    <dgm:pt modelId="{A903E3E8-7D32-4EF4-B4DF-579308A86CC8}" type="pres">
      <dgm:prSet presAssocID="{9AD43B72-B40E-4B8F-8770-D35A8BABA79E}" presName="arrowAndChildren" presStyleCnt="0"/>
      <dgm:spPr/>
    </dgm:pt>
    <dgm:pt modelId="{3C1D747C-F695-46E6-8F70-76C33C7CEFAF}" type="pres">
      <dgm:prSet presAssocID="{9AD43B72-B40E-4B8F-8770-D35A8BABA79E}" presName="parentTextArrow" presStyleLbl="node1" presStyleIdx="1" presStyleCnt="2"/>
      <dgm:spPr/>
    </dgm:pt>
  </dgm:ptLst>
  <dgm:cxnLst>
    <dgm:cxn modelId="{FCCD4B08-E366-4B92-A39D-C1B2B85D01E0}" type="presOf" srcId="{2B02952F-51AF-4C5F-A692-221BA091A86E}" destId="{837C7BDB-2179-45C9-82FE-791DFE91B55E}" srcOrd="1" destOrd="0" presId="urn:microsoft.com/office/officeart/2005/8/layout/process4"/>
    <dgm:cxn modelId="{4E19BF2B-5B64-4608-BAAC-9100313D4823}" type="presOf" srcId="{EBCC44FB-DA5F-4588-ABBE-37D1F18D01CE}" destId="{940C6001-6FF9-42A8-9BC1-111F525ADE95}" srcOrd="0" destOrd="0" presId="urn:microsoft.com/office/officeart/2005/8/layout/process4"/>
    <dgm:cxn modelId="{DD05D53C-D818-4B1A-BA87-8A7F9F5692C6}" type="presOf" srcId="{2B02952F-51AF-4C5F-A692-221BA091A86E}" destId="{C45C5435-AE16-41C0-99D4-6DAEAE08486A}" srcOrd="0" destOrd="0" presId="urn:microsoft.com/office/officeart/2005/8/layout/process4"/>
    <dgm:cxn modelId="{3EE39B71-4324-4DB6-9A06-3BCBC14AD3DD}" srcId="{A063B79C-A098-4110-8BD7-E7DBEA94B0BC}" destId="{2B02952F-51AF-4C5F-A692-221BA091A86E}" srcOrd="1" destOrd="0" parTransId="{9FC53515-5F4B-4DB5-9DC6-AD7E96C062E1}" sibTransId="{B8ECC10A-AA3F-4E99-91CA-C39330DB6DB3}"/>
    <dgm:cxn modelId="{FFCE5077-48DA-49A9-8FFD-BC53AABC3ED3}" srcId="{2B02952F-51AF-4C5F-A692-221BA091A86E}" destId="{87619886-4664-4D38-A45E-9D8949067914}" srcOrd="3" destOrd="0" parTransId="{8EE4F856-5FC5-4D43-8E35-3F47B52E352C}" sibTransId="{16C4E925-438D-46BC-9336-19B32E7259D4}"/>
    <dgm:cxn modelId="{81BC2779-347D-4CC1-B4D2-4484EA007898}" srcId="{A063B79C-A098-4110-8BD7-E7DBEA94B0BC}" destId="{9AD43B72-B40E-4B8F-8770-D35A8BABA79E}" srcOrd="0" destOrd="0" parTransId="{C3128134-69D3-4E43-82B0-5D689415E15E}" sibTransId="{9D6A6E51-7CA7-4A28-9698-BFD446154501}"/>
    <dgm:cxn modelId="{08EADE7E-02AA-4574-9871-3D0407E58C4F}" type="presOf" srcId="{87619886-4664-4D38-A45E-9D8949067914}" destId="{61325EAE-6334-4E57-B3E2-82F979E4C15A}" srcOrd="0" destOrd="0" presId="urn:microsoft.com/office/officeart/2005/8/layout/process4"/>
    <dgm:cxn modelId="{B9E1F988-BCE4-4E38-9DBD-8253F5352DE1}" type="presOf" srcId="{9AD43B72-B40E-4B8F-8770-D35A8BABA79E}" destId="{3C1D747C-F695-46E6-8F70-76C33C7CEFAF}" srcOrd="0" destOrd="0" presId="urn:microsoft.com/office/officeart/2005/8/layout/process4"/>
    <dgm:cxn modelId="{BEC51389-2FF6-4956-ACDB-64483D166C37}" type="presOf" srcId="{D0FA5886-DBAE-4B62-ABB5-093C395FE1AF}" destId="{374CCE66-25D3-480D-BC58-3D9A3ABEA562}" srcOrd="0" destOrd="0" presId="urn:microsoft.com/office/officeart/2005/8/layout/process4"/>
    <dgm:cxn modelId="{C0172894-E1CE-4148-A54A-A3995A8E4B8A}" type="presOf" srcId="{A063B79C-A098-4110-8BD7-E7DBEA94B0BC}" destId="{71D7B13D-2018-4ED6-9DDD-A6B331736330}" srcOrd="0" destOrd="0" presId="urn:microsoft.com/office/officeart/2005/8/layout/process4"/>
    <dgm:cxn modelId="{0860A89A-A64F-4E31-8C2B-BD213F379BBC}" type="presOf" srcId="{6FAE4647-DE2A-4EDE-A688-1361914C15BE}" destId="{AC3AB5B1-041C-415B-8C16-59BCC32E77CE}" srcOrd="0" destOrd="0" presId="urn:microsoft.com/office/officeart/2005/8/layout/process4"/>
    <dgm:cxn modelId="{074992AE-D017-41B0-BED6-49E45DD5C6C1}" srcId="{2B02952F-51AF-4C5F-A692-221BA091A86E}" destId="{6FAE4647-DE2A-4EDE-A688-1361914C15BE}" srcOrd="2" destOrd="0" parTransId="{CC89CEDA-8F61-42D9-84B3-3FAC8BF0ED07}" sibTransId="{B6BCAD65-F167-4D08-AF37-6F0A7016D4F3}"/>
    <dgm:cxn modelId="{EAFDE9F2-085A-4285-897A-11170CC2B511}" srcId="{2B02952F-51AF-4C5F-A692-221BA091A86E}" destId="{D0FA5886-DBAE-4B62-ABB5-093C395FE1AF}" srcOrd="0" destOrd="0" parTransId="{12A776A3-0237-4224-8CC3-246932AF0A1C}" sibTransId="{4F169224-0F43-4F70-B41B-C107B29AFC6D}"/>
    <dgm:cxn modelId="{54FF15FD-7985-4361-B1A0-496514D57A3C}" srcId="{2B02952F-51AF-4C5F-A692-221BA091A86E}" destId="{EBCC44FB-DA5F-4588-ABBE-37D1F18D01CE}" srcOrd="1" destOrd="0" parTransId="{424B3E8F-5671-466D-95BD-257AB3E8C351}" sibTransId="{95D723CD-125E-4D5D-BA70-725ABC73B3A4}"/>
    <dgm:cxn modelId="{81A40B14-6C7A-4C9C-A159-0470283F71B4}" type="presParOf" srcId="{71D7B13D-2018-4ED6-9DDD-A6B331736330}" destId="{B87B3049-95B0-42C4-BA1E-8F7B768019F1}" srcOrd="0" destOrd="0" presId="urn:microsoft.com/office/officeart/2005/8/layout/process4"/>
    <dgm:cxn modelId="{6DFCD774-03B4-48CB-98E6-00B005466E28}" type="presParOf" srcId="{B87B3049-95B0-42C4-BA1E-8F7B768019F1}" destId="{C45C5435-AE16-41C0-99D4-6DAEAE08486A}" srcOrd="0" destOrd="0" presId="urn:microsoft.com/office/officeart/2005/8/layout/process4"/>
    <dgm:cxn modelId="{4BC8F8C9-885E-45E8-BEE6-DEC4099B455E}" type="presParOf" srcId="{B87B3049-95B0-42C4-BA1E-8F7B768019F1}" destId="{837C7BDB-2179-45C9-82FE-791DFE91B55E}" srcOrd="1" destOrd="0" presId="urn:microsoft.com/office/officeart/2005/8/layout/process4"/>
    <dgm:cxn modelId="{323A8CF8-BFEC-4A8F-ACAE-47A7D1C7273E}" type="presParOf" srcId="{B87B3049-95B0-42C4-BA1E-8F7B768019F1}" destId="{707D677F-648C-4AE0-827C-D172AAD8A974}" srcOrd="2" destOrd="0" presId="urn:microsoft.com/office/officeart/2005/8/layout/process4"/>
    <dgm:cxn modelId="{E70D1E8A-D558-4FA7-AC54-7BEB3DBE47B6}" type="presParOf" srcId="{707D677F-648C-4AE0-827C-D172AAD8A974}" destId="{374CCE66-25D3-480D-BC58-3D9A3ABEA562}" srcOrd="0" destOrd="0" presId="urn:microsoft.com/office/officeart/2005/8/layout/process4"/>
    <dgm:cxn modelId="{EFB9CEEB-97AB-4B8F-9320-3EA7121FA0AA}" type="presParOf" srcId="{707D677F-648C-4AE0-827C-D172AAD8A974}" destId="{940C6001-6FF9-42A8-9BC1-111F525ADE95}" srcOrd="1" destOrd="0" presId="urn:microsoft.com/office/officeart/2005/8/layout/process4"/>
    <dgm:cxn modelId="{4A77FC55-2A90-41F1-91FD-FF0F31661720}" type="presParOf" srcId="{707D677F-648C-4AE0-827C-D172AAD8A974}" destId="{AC3AB5B1-041C-415B-8C16-59BCC32E77CE}" srcOrd="2" destOrd="0" presId="urn:microsoft.com/office/officeart/2005/8/layout/process4"/>
    <dgm:cxn modelId="{C591B470-9B37-4759-9338-E539C3958442}" type="presParOf" srcId="{707D677F-648C-4AE0-827C-D172AAD8A974}" destId="{61325EAE-6334-4E57-B3E2-82F979E4C15A}" srcOrd="3" destOrd="0" presId="urn:microsoft.com/office/officeart/2005/8/layout/process4"/>
    <dgm:cxn modelId="{CCE3A711-9F50-4C13-B37A-280CC44E7212}" type="presParOf" srcId="{71D7B13D-2018-4ED6-9DDD-A6B331736330}" destId="{22F59680-D481-4939-8238-29796C8F97CF}" srcOrd="1" destOrd="0" presId="urn:microsoft.com/office/officeart/2005/8/layout/process4"/>
    <dgm:cxn modelId="{243E74D9-CFD3-4A19-94B4-60E1A72ABEB5}" type="presParOf" srcId="{71D7B13D-2018-4ED6-9DDD-A6B331736330}" destId="{A903E3E8-7D32-4EF4-B4DF-579308A86CC8}" srcOrd="2" destOrd="0" presId="urn:microsoft.com/office/officeart/2005/8/layout/process4"/>
    <dgm:cxn modelId="{D3CAB821-7320-4B9B-B3DB-22EE67BB689A}" type="presParOf" srcId="{A903E3E8-7D32-4EF4-B4DF-579308A86CC8}" destId="{3C1D747C-F695-46E6-8F70-76C33C7CEFAF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7C7BDB-2179-45C9-82FE-791DFE91B55E}">
      <dsp:nvSpPr>
        <dsp:cNvPr id="0" name=""/>
        <dsp:cNvSpPr/>
      </dsp:nvSpPr>
      <dsp:spPr>
        <a:xfrm>
          <a:off x="0" y="2973293"/>
          <a:ext cx="6479357" cy="195080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3144" tIns="263144" rIns="263144" bIns="263144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Compare and Contrast</a:t>
          </a:r>
        </a:p>
      </dsp:txBody>
      <dsp:txXfrm>
        <a:off x="0" y="2973293"/>
        <a:ext cx="6479357" cy="1053433"/>
      </dsp:txXfrm>
    </dsp:sp>
    <dsp:sp modelId="{374CCE66-25D3-480D-BC58-3D9A3ABEA562}">
      <dsp:nvSpPr>
        <dsp:cNvPr id="0" name=""/>
        <dsp:cNvSpPr/>
      </dsp:nvSpPr>
      <dsp:spPr>
        <a:xfrm>
          <a:off x="0" y="3987711"/>
          <a:ext cx="1619839" cy="897369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20320" rIns="113792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Compute</a:t>
          </a:r>
        </a:p>
      </dsp:txBody>
      <dsp:txXfrm>
        <a:off x="0" y="3987711"/>
        <a:ext cx="1619839" cy="897369"/>
      </dsp:txXfrm>
    </dsp:sp>
    <dsp:sp modelId="{940C6001-6FF9-42A8-9BC1-111F525ADE95}">
      <dsp:nvSpPr>
        <dsp:cNvPr id="0" name=""/>
        <dsp:cNvSpPr/>
      </dsp:nvSpPr>
      <dsp:spPr>
        <a:xfrm>
          <a:off x="1619839" y="3987711"/>
          <a:ext cx="1619839" cy="897369"/>
        </a:xfrm>
        <a:prstGeom prst="rect">
          <a:avLst/>
        </a:prstGeom>
        <a:solidFill>
          <a:schemeClr val="accent2">
            <a:tint val="40000"/>
            <a:alpha val="90000"/>
            <a:hueOff val="2471626"/>
            <a:satOff val="-2469"/>
            <a:lumOff val="1138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2471626"/>
              <a:satOff val="-2469"/>
              <a:lumOff val="113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20320" rIns="113792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Speed</a:t>
          </a:r>
        </a:p>
      </dsp:txBody>
      <dsp:txXfrm>
        <a:off x="1619839" y="3987711"/>
        <a:ext cx="1619839" cy="897369"/>
      </dsp:txXfrm>
    </dsp:sp>
    <dsp:sp modelId="{AC3AB5B1-041C-415B-8C16-59BCC32E77CE}">
      <dsp:nvSpPr>
        <dsp:cNvPr id="0" name=""/>
        <dsp:cNvSpPr/>
      </dsp:nvSpPr>
      <dsp:spPr>
        <a:xfrm>
          <a:off x="3239678" y="3987711"/>
          <a:ext cx="1619839" cy="897369"/>
        </a:xfrm>
        <a:prstGeom prst="rect">
          <a:avLst/>
        </a:prstGeom>
        <a:solidFill>
          <a:schemeClr val="accent2">
            <a:tint val="40000"/>
            <a:alpha val="90000"/>
            <a:hueOff val="4943252"/>
            <a:satOff val="-4937"/>
            <a:lumOff val="2276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4943252"/>
              <a:satOff val="-4937"/>
              <a:lumOff val="227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20320" rIns="113792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Quality</a:t>
          </a:r>
        </a:p>
      </dsp:txBody>
      <dsp:txXfrm>
        <a:off x="3239678" y="3987711"/>
        <a:ext cx="1619839" cy="897369"/>
      </dsp:txXfrm>
    </dsp:sp>
    <dsp:sp modelId="{61325EAE-6334-4E57-B3E2-82F979E4C15A}">
      <dsp:nvSpPr>
        <dsp:cNvPr id="0" name=""/>
        <dsp:cNvSpPr/>
      </dsp:nvSpPr>
      <dsp:spPr>
        <a:xfrm>
          <a:off x="4859517" y="3987711"/>
          <a:ext cx="1619839" cy="897369"/>
        </a:xfrm>
        <a:prstGeom prst="rect">
          <a:avLst/>
        </a:prstGeom>
        <a:solidFill>
          <a:schemeClr val="accent2">
            <a:tint val="40000"/>
            <a:alpha val="90000"/>
            <a:hueOff val="7414877"/>
            <a:satOff val="-7406"/>
            <a:lumOff val="3414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7414877"/>
              <a:satOff val="-7406"/>
              <a:lumOff val="341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20320" rIns="113792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Generalizability</a:t>
          </a:r>
        </a:p>
      </dsp:txBody>
      <dsp:txXfrm>
        <a:off x="4859517" y="3987711"/>
        <a:ext cx="1619839" cy="897369"/>
      </dsp:txXfrm>
    </dsp:sp>
    <dsp:sp modelId="{3C1D747C-F695-46E6-8F70-76C33C7CEFAF}">
      <dsp:nvSpPr>
        <dsp:cNvPr id="0" name=""/>
        <dsp:cNvSpPr/>
      </dsp:nvSpPr>
      <dsp:spPr>
        <a:xfrm rot="10800000">
          <a:off x="0" y="2221"/>
          <a:ext cx="6479357" cy="3000334"/>
        </a:xfrm>
        <a:prstGeom prst="upArrowCallout">
          <a:avLst/>
        </a:prstGeom>
        <a:solidFill>
          <a:schemeClr val="accent2">
            <a:hueOff val="7072097"/>
            <a:satOff val="-26638"/>
            <a:lumOff val="2235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3144" tIns="263144" rIns="263144" bIns="263144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Achieve High Validation Scores</a:t>
          </a:r>
        </a:p>
      </dsp:txBody>
      <dsp:txXfrm rot="10800000">
        <a:off x="0" y="2221"/>
        <a:ext cx="6479357" cy="194952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0C0DE7-555A-46C2-9D3D-FFD54D89F4CB}" type="datetimeFigureOut">
              <a:rPr lang="en-US" smtClean="0"/>
              <a:t>4/10/2025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CA9E46-3053-4FA5-95EF-6EC2F1BBA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222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ultralytics.com/glossary/embeddings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ultralytics.com/glossary/embeddings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ultralytics.com/glossary/embeddings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ultralytics.com/glossary/embeddings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ultralytics.com/glossary/embeddings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ultralytics.com/glossary/embeddings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effectLst/>
                <a:latin typeface="Roboto" panose="020F0502020204030204" pitchFamily="2" charset="0"/>
              </a:rPr>
              <a:t>YOLOE retains the standard YOLO structure—a convolutional </a:t>
            </a:r>
            <a:r>
              <a:rPr lang="en-US" b="1" i="0" dirty="0">
                <a:effectLst/>
                <a:latin typeface="Roboto" panose="020F0502020204030204" pitchFamily="2" charset="0"/>
              </a:rPr>
              <a:t>backbone</a:t>
            </a:r>
            <a:r>
              <a:rPr lang="en-US" b="0" i="0" dirty="0">
                <a:effectLst/>
                <a:latin typeface="Roboto" panose="020F0502020204030204" pitchFamily="2" charset="0"/>
              </a:rPr>
              <a:t> (e.g., CSP-Darknet) for feature extraction, a </a:t>
            </a:r>
            <a:r>
              <a:rPr lang="en-US" b="1" i="0" dirty="0">
                <a:effectLst/>
                <a:latin typeface="Roboto" panose="020F0502020204030204" pitchFamily="2" charset="0"/>
              </a:rPr>
              <a:t>neck</a:t>
            </a:r>
            <a:r>
              <a:rPr lang="en-US" b="0" i="0" dirty="0">
                <a:effectLst/>
                <a:latin typeface="Roboto" panose="020F0502020204030204" pitchFamily="2" charset="0"/>
              </a:rPr>
              <a:t> (e.g., PAN-FPN) for multi-scale fusion, and an </a:t>
            </a:r>
            <a:r>
              <a:rPr lang="en-US" b="1" i="0" dirty="0">
                <a:effectLst/>
                <a:latin typeface="Roboto" panose="020F0502020204030204" pitchFamily="2" charset="0"/>
              </a:rPr>
              <a:t>anchor-free, decoupled</a:t>
            </a:r>
            <a:r>
              <a:rPr lang="en-US" b="0" i="0" dirty="0">
                <a:effectLst/>
                <a:latin typeface="Roboto" panose="020F0502020204030204" pitchFamily="2" charset="0"/>
              </a:rPr>
              <a:t> detection </a:t>
            </a:r>
            <a:r>
              <a:rPr lang="en-US" b="1" i="0" dirty="0">
                <a:effectLst/>
                <a:latin typeface="Roboto" panose="020F0502020204030204" pitchFamily="2" charset="0"/>
              </a:rPr>
              <a:t>head</a:t>
            </a:r>
            <a:r>
              <a:rPr lang="en-US" b="0" i="0" dirty="0">
                <a:effectLst/>
                <a:latin typeface="Roboto" panose="020F0502020204030204" pitchFamily="2" charset="0"/>
              </a:rPr>
              <a:t> (as in YOLOv8/YOLO11) predicting </a:t>
            </a:r>
            <a:r>
              <a:rPr lang="en-US" b="0" i="0" dirty="0" err="1">
                <a:effectLst/>
                <a:latin typeface="Roboto" panose="020F0502020204030204" pitchFamily="2" charset="0"/>
              </a:rPr>
              <a:t>objectness</a:t>
            </a:r>
            <a:r>
              <a:rPr lang="en-US" b="0" i="0" dirty="0">
                <a:effectLst/>
                <a:latin typeface="Roboto" panose="020F0502020204030204" pitchFamily="2" charset="0"/>
              </a:rPr>
              <a:t>, classes, and boxes independently. YOLOE introduces three novel modules enabling open-vocabulary detection: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  <a:latin typeface="Roboto" panose="02000000000000000000" pitchFamily="2" charset="0"/>
              </a:rPr>
              <a:t>Re-parameterizable Region-Text Alignment (</a:t>
            </a:r>
            <a:r>
              <a:rPr lang="en-US" b="1" i="0" dirty="0" err="1">
                <a:effectLst/>
                <a:latin typeface="Roboto" panose="02000000000000000000" pitchFamily="2" charset="0"/>
              </a:rPr>
              <a:t>RepRTA</a:t>
            </a:r>
            <a:r>
              <a:rPr lang="en-US" b="1" i="0" dirty="0">
                <a:effectLst/>
                <a:latin typeface="Roboto" panose="02000000000000000000" pitchFamily="2" charset="0"/>
              </a:rPr>
              <a:t>)</a:t>
            </a:r>
            <a:r>
              <a:rPr lang="en-US" b="0" i="0" dirty="0">
                <a:effectLst/>
                <a:latin typeface="Roboto" panose="02000000000000000000" pitchFamily="2" charset="0"/>
              </a:rPr>
              <a:t>: Supports </a:t>
            </a:r>
            <a:r>
              <a:rPr lang="en-US" b="1" i="0" dirty="0">
                <a:effectLst/>
                <a:latin typeface="Roboto" panose="02000000000000000000" pitchFamily="2" charset="0"/>
              </a:rPr>
              <a:t>text-prompted detection</a:t>
            </a:r>
            <a:r>
              <a:rPr lang="en-US" b="0" i="0" dirty="0">
                <a:effectLst/>
                <a:latin typeface="Roboto" panose="02000000000000000000" pitchFamily="2" charset="0"/>
              </a:rPr>
              <a:t> by refining text </a:t>
            </a:r>
            <a:r>
              <a:rPr lang="en-US" b="0" i="0" u="none" strike="noStrike" dirty="0">
                <a:solidFill>
                  <a:srgbClr val="5E8BDE"/>
                </a:solidFill>
                <a:effectLst/>
                <a:latin typeface="Roboto" panose="02000000000000000000" pitchFamily="2" charset="0"/>
                <a:hlinkClick r:id="rId3"/>
              </a:rPr>
              <a:t>embeddings</a:t>
            </a:r>
            <a:r>
              <a:rPr lang="en-US" b="0" i="0" dirty="0">
                <a:effectLst/>
                <a:latin typeface="Roboto" panose="02000000000000000000" pitchFamily="2" charset="0"/>
              </a:rPr>
              <a:t> (e.g., from CLIP) via a small auxiliary network. At inference, this network is folded into the main model, ensuring zero overhead. YOLOE thus detects arbitrary text-labeled objects (e.g., unseen "traffic light") without runtime penalties.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  <a:latin typeface="Roboto" panose="02000000000000000000" pitchFamily="2" charset="0"/>
              </a:rPr>
              <a:t>Semantic-Activated Visual Prompt Encoder (SAVPE)</a:t>
            </a:r>
            <a:r>
              <a:rPr lang="en-US" b="0" i="0" dirty="0">
                <a:effectLst/>
                <a:latin typeface="Roboto" panose="02000000000000000000" pitchFamily="2" charset="0"/>
              </a:rPr>
              <a:t>: Enables </a:t>
            </a:r>
            <a:r>
              <a:rPr lang="en-US" b="1" i="0" dirty="0">
                <a:effectLst/>
                <a:latin typeface="Roboto" panose="02000000000000000000" pitchFamily="2" charset="0"/>
              </a:rPr>
              <a:t>visual-prompted detection</a:t>
            </a:r>
            <a:r>
              <a:rPr lang="en-US" b="0" i="0" dirty="0">
                <a:effectLst/>
                <a:latin typeface="Roboto" panose="02000000000000000000" pitchFamily="2" charset="0"/>
              </a:rPr>
              <a:t> via a lightweight embedding branch. Given a reference image, SAVPE encodes semantic and activation features, conditioning the model to detect visually similar objects—a one-shot detection capability useful for logos or specific parts.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  <a:latin typeface="Roboto" panose="02000000000000000000" pitchFamily="2" charset="0"/>
              </a:rPr>
              <a:t>Lazy Region-Prompt Contrast (LRPC)</a:t>
            </a:r>
            <a:r>
              <a:rPr lang="en-US" b="0" i="0" dirty="0">
                <a:effectLst/>
                <a:latin typeface="Roboto" panose="02000000000000000000" pitchFamily="2" charset="0"/>
              </a:rPr>
              <a:t>: In </a:t>
            </a:r>
            <a:r>
              <a:rPr lang="en-US" b="1" i="0" dirty="0">
                <a:effectLst/>
                <a:latin typeface="Roboto" panose="02000000000000000000" pitchFamily="2" charset="0"/>
              </a:rPr>
              <a:t>prompt-free mode</a:t>
            </a:r>
            <a:r>
              <a:rPr lang="en-US" b="0" i="0" dirty="0">
                <a:effectLst/>
                <a:latin typeface="Roboto" panose="02000000000000000000" pitchFamily="2" charset="0"/>
              </a:rPr>
              <a:t>, YOLOE performs open-set recognition using internal embeddings trained on large vocabularies (1200+ categories from LVIS and Objects365). Without external prompts or encoders, YOLOE identifies objects via embedding similarity lookup, efficiently handling large label spaces at inference.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CA9E46-3053-4FA5-95EF-6EC2F1BBABC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2119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E3DF80-B3EE-A77D-BED7-B7E47C8682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7527D12-EC6C-B28E-E48C-0FA8A3590C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BAF2AB8-CE4D-806A-F380-2265B55B6C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effectLst/>
                <a:latin typeface="Roboto" panose="020F0502020204030204" pitchFamily="2" charset="0"/>
              </a:rPr>
              <a:t>We introduce Qwen2.5-VL, the latest flagship model of Qwen vision-language </a:t>
            </a:r>
            <a:r>
              <a:rPr lang="en-US" b="0" i="0" dirty="0" err="1">
                <a:effectLst/>
                <a:latin typeface="Roboto" panose="020F0502020204030204" pitchFamily="2" charset="0"/>
              </a:rPr>
              <a:t>series,which</a:t>
            </a:r>
            <a:r>
              <a:rPr lang="en-US" b="0" i="0" dirty="0">
                <a:effectLst/>
                <a:latin typeface="Roboto" panose="020F0502020204030204" pitchFamily="2" charset="0"/>
              </a:rPr>
              <a:t> demonstrates significant advancements in both foundational capabilities </a:t>
            </a:r>
            <a:r>
              <a:rPr lang="en-US" b="0" i="0" dirty="0" err="1">
                <a:effectLst/>
                <a:latin typeface="Roboto" panose="020F0502020204030204" pitchFamily="2" charset="0"/>
              </a:rPr>
              <a:t>andinnovative</a:t>
            </a:r>
            <a:r>
              <a:rPr lang="en-US" b="0" i="0" dirty="0">
                <a:effectLst/>
                <a:latin typeface="Roboto" panose="020F0502020204030204" pitchFamily="2" charset="0"/>
              </a:rPr>
              <a:t> functionalities. Qwen2.5-VL achieves a major leap forward in </a:t>
            </a:r>
            <a:r>
              <a:rPr lang="en-US" b="0" i="0" dirty="0" err="1">
                <a:effectLst/>
                <a:latin typeface="Roboto" panose="020F0502020204030204" pitchFamily="2" charset="0"/>
              </a:rPr>
              <a:t>understandingand</a:t>
            </a:r>
            <a:r>
              <a:rPr lang="en-US" b="0" i="0" dirty="0">
                <a:effectLst/>
                <a:latin typeface="Roboto" panose="020F0502020204030204" pitchFamily="2" charset="0"/>
              </a:rPr>
              <a:t> interacting with the world through enhanced visual recognition, precise object localization, robust document parsing, and long-video comprehension. A standout feature ofQwen2.5-VL is its ability to localize objects using bounding boxes or points accurately. </a:t>
            </a:r>
            <a:r>
              <a:rPr lang="en-US" b="0" i="0" dirty="0" err="1">
                <a:effectLst/>
                <a:latin typeface="Roboto" panose="020F0502020204030204" pitchFamily="2" charset="0"/>
              </a:rPr>
              <a:t>Itprovides</a:t>
            </a:r>
            <a:r>
              <a:rPr lang="en-US" b="0" i="0" dirty="0">
                <a:effectLst/>
                <a:latin typeface="Roboto" panose="020F0502020204030204" pitchFamily="2" charset="0"/>
              </a:rPr>
              <a:t> robust structured data extraction from invoices, forms, and tables, as well </a:t>
            </a:r>
            <a:r>
              <a:rPr lang="en-US" b="0" i="0" dirty="0" err="1">
                <a:effectLst/>
                <a:latin typeface="Roboto" panose="020F0502020204030204" pitchFamily="2" charset="0"/>
              </a:rPr>
              <a:t>asdetailed</a:t>
            </a:r>
            <a:r>
              <a:rPr lang="en-US" b="0" i="0" dirty="0">
                <a:effectLst/>
                <a:latin typeface="Roboto" panose="020F0502020204030204" pitchFamily="2" charset="0"/>
              </a:rPr>
              <a:t> analysis of charts, diagrams, and layouts. To handle complex inputs, Qwen2.5VL introduces dynamic resolution processing and absolute time encoding, enabling </a:t>
            </a:r>
            <a:r>
              <a:rPr lang="en-US" b="0" i="0" dirty="0" err="1">
                <a:effectLst/>
                <a:latin typeface="Roboto" panose="020F0502020204030204" pitchFamily="2" charset="0"/>
              </a:rPr>
              <a:t>itto</a:t>
            </a:r>
            <a:r>
              <a:rPr lang="en-US" b="0" i="0" dirty="0">
                <a:effectLst/>
                <a:latin typeface="Roboto" panose="020F0502020204030204" pitchFamily="2" charset="0"/>
              </a:rPr>
              <a:t> process images of varying sizes and videos of extended durations (up to hours) </a:t>
            </a:r>
            <a:r>
              <a:rPr lang="en-US" b="0" i="0" dirty="0" err="1">
                <a:effectLst/>
                <a:latin typeface="Roboto" panose="020F0502020204030204" pitchFamily="2" charset="0"/>
              </a:rPr>
              <a:t>withsecond</a:t>
            </a:r>
            <a:r>
              <a:rPr lang="en-US" b="0" i="0" dirty="0">
                <a:effectLst/>
                <a:latin typeface="Roboto" panose="020F0502020204030204" pitchFamily="2" charset="0"/>
              </a:rPr>
              <a:t>-level event localization. This allows the model to natively perceive spatial </a:t>
            </a:r>
            <a:r>
              <a:rPr lang="en-US" b="0" i="0" dirty="0" err="1">
                <a:effectLst/>
                <a:latin typeface="Roboto" panose="020F0502020204030204" pitchFamily="2" charset="0"/>
              </a:rPr>
              <a:t>scalesand</a:t>
            </a:r>
            <a:r>
              <a:rPr lang="en-US" b="0" i="0" dirty="0">
                <a:effectLst/>
                <a:latin typeface="Roboto" panose="020F0502020204030204" pitchFamily="2" charset="0"/>
              </a:rPr>
              <a:t> temporal dynamics without relying on traditional normalization techniques. </a:t>
            </a:r>
            <a:r>
              <a:rPr lang="en-US" b="0" i="0" dirty="0" err="1">
                <a:effectLst/>
                <a:latin typeface="Roboto" panose="020F0502020204030204" pitchFamily="2" charset="0"/>
              </a:rPr>
              <a:t>Bytraining</a:t>
            </a:r>
            <a:r>
              <a:rPr lang="en-US" b="0" i="0" dirty="0">
                <a:effectLst/>
                <a:latin typeface="Roboto" panose="020F0502020204030204" pitchFamily="2" charset="0"/>
              </a:rPr>
              <a:t> a native dynamic-resolution Vision Transformer (</a:t>
            </a:r>
            <a:r>
              <a:rPr lang="en-US" b="0" i="0" dirty="0" err="1">
                <a:effectLst/>
                <a:latin typeface="Roboto" panose="020F0502020204030204" pitchFamily="2" charset="0"/>
              </a:rPr>
              <a:t>ViT</a:t>
            </a:r>
            <a:r>
              <a:rPr lang="en-US" b="0" i="0" dirty="0">
                <a:effectLst/>
                <a:latin typeface="Roboto" panose="020F0502020204030204" pitchFamily="2" charset="0"/>
              </a:rPr>
              <a:t>) from scratch and incorporating Window Attention, we have significantly reduced computational overhead </a:t>
            </a:r>
            <a:r>
              <a:rPr lang="en-US" b="0" i="0" dirty="0" err="1">
                <a:effectLst/>
                <a:latin typeface="Roboto" panose="020F0502020204030204" pitchFamily="2" charset="0"/>
              </a:rPr>
              <a:t>whilemaintaining</a:t>
            </a:r>
            <a:r>
              <a:rPr lang="en-US" b="0" i="0" dirty="0">
                <a:effectLst/>
                <a:latin typeface="Roboto" panose="020F0502020204030204" pitchFamily="2" charset="0"/>
              </a:rPr>
              <a:t> native resolution. As a result, Qwen2.5-VL excels not only in static </a:t>
            </a:r>
            <a:r>
              <a:rPr lang="en-US" b="0" i="0" dirty="0" err="1">
                <a:effectLst/>
                <a:latin typeface="Roboto" panose="020F0502020204030204" pitchFamily="2" charset="0"/>
              </a:rPr>
              <a:t>imageand</a:t>
            </a:r>
            <a:r>
              <a:rPr lang="en-US" b="0" i="0" dirty="0">
                <a:effectLst/>
                <a:latin typeface="Roboto" panose="020F0502020204030204" pitchFamily="2" charset="0"/>
              </a:rPr>
              <a:t> document understanding but also as an interactive visual agent capable of </a:t>
            </a:r>
            <a:r>
              <a:rPr lang="en-US" b="0" i="0" dirty="0" err="1">
                <a:effectLst/>
                <a:latin typeface="Roboto" panose="020F0502020204030204" pitchFamily="2" charset="0"/>
              </a:rPr>
              <a:t>reasoning,tool</a:t>
            </a:r>
            <a:r>
              <a:rPr lang="en-US" b="0" i="0" dirty="0">
                <a:effectLst/>
                <a:latin typeface="Roboto" panose="020F0502020204030204" pitchFamily="2" charset="0"/>
              </a:rPr>
              <a:t> usage, and task execution in real-world scenarios such as operating computers </a:t>
            </a:r>
            <a:r>
              <a:rPr lang="en-US" b="0" i="0" dirty="0" err="1">
                <a:effectLst/>
                <a:latin typeface="Roboto" panose="020F0502020204030204" pitchFamily="2" charset="0"/>
              </a:rPr>
              <a:t>andmobile</a:t>
            </a:r>
            <a:r>
              <a:rPr lang="en-US" b="0" i="0" dirty="0">
                <a:effectLst/>
                <a:latin typeface="Roboto" panose="020F0502020204030204" pitchFamily="2" charset="0"/>
              </a:rPr>
              <a:t> devices.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E20D2D-3B9B-A3F2-9BD4-6CA5DD71B2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CA9E46-3053-4FA5-95EF-6EC2F1BBABC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6406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79ACA9-FD0A-2151-7D5F-2E5FD3913B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8D75E48-13B2-0D8A-0365-2E5AFADAC7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1C759AE-694C-1FA8-A88A-0D5B7911E4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effectLst/>
                <a:latin typeface="Roboto" panose="020F0502020204030204" pitchFamily="2" charset="0"/>
              </a:rPr>
              <a:t>YOLOE retains the standard YOLO structure—a convolutional </a:t>
            </a:r>
            <a:r>
              <a:rPr lang="en-US" b="1" i="0" dirty="0">
                <a:effectLst/>
                <a:latin typeface="Roboto" panose="020F0502020204030204" pitchFamily="2" charset="0"/>
              </a:rPr>
              <a:t>backbone</a:t>
            </a:r>
            <a:r>
              <a:rPr lang="en-US" b="0" i="0" dirty="0">
                <a:effectLst/>
                <a:latin typeface="Roboto" panose="020F0502020204030204" pitchFamily="2" charset="0"/>
              </a:rPr>
              <a:t> (e.g., CSP-Darknet) for feature extraction, a </a:t>
            </a:r>
            <a:r>
              <a:rPr lang="en-US" b="1" i="0" dirty="0">
                <a:effectLst/>
                <a:latin typeface="Roboto" panose="020F0502020204030204" pitchFamily="2" charset="0"/>
              </a:rPr>
              <a:t>neck</a:t>
            </a:r>
            <a:r>
              <a:rPr lang="en-US" b="0" i="0" dirty="0">
                <a:effectLst/>
                <a:latin typeface="Roboto" panose="020F0502020204030204" pitchFamily="2" charset="0"/>
              </a:rPr>
              <a:t> (e.g., PAN-FPN) for multi-scale fusion, and an </a:t>
            </a:r>
            <a:r>
              <a:rPr lang="en-US" b="1" i="0" dirty="0">
                <a:effectLst/>
                <a:latin typeface="Roboto" panose="020F0502020204030204" pitchFamily="2" charset="0"/>
              </a:rPr>
              <a:t>anchor-free, decoupled</a:t>
            </a:r>
            <a:r>
              <a:rPr lang="en-US" b="0" i="0" dirty="0">
                <a:effectLst/>
                <a:latin typeface="Roboto" panose="020F0502020204030204" pitchFamily="2" charset="0"/>
              </a:rPr>
              <a:t> detection </a:t>
            </a:r>
            <a:r>
              <a:rPr lang="en-US" b="1" i="0" dirty="0">
                <a:effectLst/>
                <a:latin typeface="Roboto" panose="020F0502020204030204" pitchFamily="2" charset="0"/>
              </a:rPr>
              <a:t>head</a:t>
            </a:r>
            <a:r>
              <a:rPr lang="en-US" b="0" i="0" dirty="0">
                <a:effectLst/>
                <a:latin typeface="Roboto" panose="020F0502020204030204" pitchFamily="2" charset="0"/>
              </a:rPr>
              <a:t> (as in YOLOv8/YOLO11) predicting </a:t>
            </a:r>
            <a:r>
              <a:rPr lang="en-US" b="0" i="0" dirty="0" err="1">
                <a:effectLst/>
                <a:latin typeface="Roboto" panose="020F0502020204030204" pitchFamily="2" charset="0"/>
              </a:rPr>
              <a:t>objectness</a:t>
            </a:r>
            <a:r>
              <a:rPr lang="en-US" b="0" i="0" dirty="0">
                <a:effectLst/>
                <a:latin typeface="Roboto" panose="020F0502020204030204" pitchFamily="2" charset="0"/>
              </a:rPr>
              <a:t>, classes, and boxes independently. YOLOE introduces three novel modules enabling open-vocabulary detection: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  <a:latin typeface="Roboto" panose="02000000000000000000" pitchFamily="2" charset="0"/>
              </a:rPr>
              <a:t>Re-parameterizable Region-Text Alignment (</a:t>
            </a:r>
            <a:r>
              <a:rPr lang="en-US" b="1" i="0" dirty="0" err="1">
                <a:effectLst/>
                <a:latin typeface="Roboto" panose="02000000000000000000" pitchFamily="2" charset="0"/>
              </a:rPr>
              <a:t>RepRTA</a:t>
            </a:r>
            <a:r>
              <a:rPr lang="en-US" b="1" i="0" dirty="0">
                <a:effectLst/>
                <a:latin typeface="Roboto" panose="02000000000000000000" pitchFamily="2" charset="0"/>
              </a:rPr>
              <a:t>)</a:t>
            </a:r>
            <a:r>
              <a:rPr lang="en-US" b="0" i="0" dirty="0">
                <a:effectLst/>
                <a:latin typeface="Roboto" panose="02000000000000000000" pitchFamily="2" charset="0"/>
              </a:rPr>
              <a:t>: Supports </a:t>
            </a:r>
            <a:r>
              <a:rPr lang="en-US" b="1" i="0" dirty="0">
                <a:effectLst/>
                <a:latin typeface="Roboto" panose="02000000000000000000" pitchFamily="2" charset="0"/>
              </a:rPr>
              <a:t>text-prompted detection</a:t>
            </a:r>
            <a:r>
              <a:rPr lang="en-US" b="0" i="0" dirty="0">
                <a:effectLst/>
                <a:latin typeface="Roboto" panose="02000000000000000000" pitchFamily="2" charset="0"/>
              </a:rPr>
              <a:t> by refining text </a:t>
            </a:r>
            <a:r>
              <a:rPr lang="en-US" b="0" i="0" u="none" strike="noStrike" dirty="0">
                <a:solidFill>
                  <a:srgbClr val="5E8BDE"/>
                </a:solidFill>
                <a:effectLst/>
                <a:latin typeface="Roboto" panose="02000000000000000000" pitchFamily="2" charset="0"/>
                <a:hlinkClick r:id="rId3"/>
              </a:rPr>
              <a:t>embeddings</a:t>
            </a:r>
            <a:r>
              <a:rPr lang="en-US" b="0" i="0" dirty="0">
                <a:effectLst/>
                <a:latin typeface="Roboto" panose="02000000000000000000" pitchFamily="2" charset="0"/>
              </a:rPr>
              <a:t> (e.g., from CLIP) via a small auxiliary network. At inference, this network is folded into the main model, ensuring zero overhead. YOLOE thus detects arbitrary text-labeled objects (e.g., unseen "traffic light") without runtime penalties.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  <a:latin typeface="Roboto" panose="02000000000000000000" pitchFamily="2" charset="0"/>
              </a:rPr>
              <a:t>Semantic-Activated Visual Prompt Encoder (SAVPE)</a:t>
            </a:r>
            <a:r>
              <a:rPr lang="en-US" b="0" i="0" dirty="0">
                <a:effectLst/>
                <a:latin typeface="Roboto" panose="02000000000000000000" pitchFamily="2" charset="0"/>
              </a:rPr>
              <a:t>: Enables </a:t>
            </a:r>
            <a:r>
              <a:rPr lang="en-US" b="1" i="0" dirty="0">
                <a:effectLst/>
                <a:latin typeface="Roboto" panose="02000000000000000000" pitchFamily="2" charset="0"/>
              </a:rPr>
              <a:t>visual-prompted detection</a:t>
            </a:r>
            <a:r>
              <a:rPr lang="en-US" b="0" i="0" dirty="0">
                <a:effectLst/>
                <a:latin typeface="Roboto" panose="02000000000000000000" pitchFamily="2" charset="0"/>
              </a:rPr>
              <a:t> via a lightweight embedding branch. Given a reference image, SAVPE encodes semantic and activation features, conditioning the model to detect visually similar objects—a one-shot detection capability useful for logos or specific parts.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  <a:latin typeface="Roboto" panose="02000000000000000000" pitchFamily="2" charset="0"/>
              </a:rPr>
              <a:t>Lazy Region-Prompt Contrast (LRPC)</a:t>
            </a:r>
            <a:r>
              <a:rPr lang="en-US" b="0" i="0" dirty="0">
                <a:effectLst/>
                <a:latin typeface="Roboto" panose="02000000000000000000" pitchFamily="2" charset="0"/>
              </a:rPr>
              <a:t>: In </a:t>
            </a:r>
            <a:r>
              <a:rPr lang="en-US" b="1" i="0" dirty="0">
                <a:effectLst/>
                <a:latin typeface="Roboto" panose="02000000000000000000" pitchFamily="2" charset="0"/>
              </a:rPr>
              <a:t>prompt-free mode</a:t>
            </a:r>
            <a:r>
              <a:rPr lang="en-US" b="0" i="0" dirty="0">
                <a:effectLst/>
                <a:latin typeface="Roboto" panose="02000000000000000000" pitchFamily="2" charset="0"/>
              </a:rPr>
              <a:t>, YOLOE performs open-set recognition using internal embeddings trained on large vocabularies (1200+ categories from LVIS and Objects365). Without external prompts or encoders, YOLOE identifies objects via embedding similarity lookup, efficiently handling large label spaces at inference.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5050CD-84C1-8070-3730-BD81EAA60F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CA9E46-3053-4FA5-95EF-6EC2F1BBABC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4485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C8445F-2D6E-390A-F9E8-3CD46A2EA7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437CFB3-09C5-C7C7-4198-6FBC0152F0B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B9BAB91-422A-3C66-0633-646696085C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effectLst/>
                <a:latin typeface="Roboto" panose="020F0502020204030204" pitchFamily="2" charset="0"/>
              </a:rPr>
              <a:t>YOLOE retains the standard YOLO structure—a convolutional </a:t>
            </a:r>
            <a:r>
              <a:rPr lang="en-US" b="1" i="0" dirty="0">
                <a:effectLst/>
                <a:latin typeface="Roboto" panose="020F0502020204030204" pitchFamily="2" charset="0"/>
              </a:rPr>
              <a:t>backbone</a:t>
            </a:r>
            <a:r>
              <a:rPr lang="en-US" b="0" i="0" dirty="0">
                <a:effectLst/>
                <a:latin typeface="Roboto" panose="020F0502020204030204" pitchFamily="2" charset="0"/>
              </a:rPr>
              <a:t> (e.g., CSP-Darknet) for feature extraction, a </a:t>
            </a:r>
            <a:r>
              <a:rPr lang="en-US" b="1" i="0" dirty="0">
                <a:effectLst/>
                <a:latin typeface="Roboto" panose="020F0502020204030204" pitchFamily="2" charset="0"/>
              </a:rPr>
              <a:t>neck</a:t>
            </a:r>
            <a:r>
              <a:rPr lang="en-US" b="0" i="0" dirty="0">
                <a:effectLst/>
                <a:latin typeface="Roboto" panose="020F0502020204030204" pitchFamily="2" charset="0"/>
              </a:rPr>
              <a:t> (e.g., PAN-FPN) for multi-scale fusion, and an </a:t>
            </a:r>
            <a:r>
              <a:rPr lang="en-US" b="1" i="0" dirty="0">
                <a:effectLst/>
                <a:latin typeface="Roboto" panose="020F0502020204030204" pitchFamily="2" charset="0"/>
              </a:rPr>
              <a:t>anchor-free, decoupled</a:t>
            </a:r>
            <a:r>
              <a:rPr lang="en-US" b="0" i="0" dirty="0">
                <a:effectLst/>
                <a:latin typeface="Roboto" panose="020F0502020204030204" pitchFamily="2" charset="0"/>
              </a:rPr>
              <a:t> detection </a:t>
            </a:r>
            <a:r>
              <a:rPr lang="en-US" b="1" i="0" dirty="0">
                <a:effectLst/>
                <a:latin typeface="Roboto" panose="020F0502020204030204" pitchFamily="2" charset="0"/>
              </a:rPr>
              <a:t>head</a:t>
            </a:r>
            <a:r>
              <a:rPr lang="en-US" b="0" i="0" dirty="0">
                <a:effectLst/>
                <a:latin typeface="Roboto" panose="020F0502020204030204" pitchFamily="2" charset="0"/>
              </a:rPr>
              <a:t> (as in YOLOv8/YOLO11) predicting </a:t>
            </a:r>
            <a:r>
              <a:rPr lang="en-US" b="0" i="0" dirty="0" err="1">
                <a:effectLst/>
                <a:latin typeface="Roboto" panose="020F0502020204030204" pitchFamily="2" charset="0"/>
              </a:rPr>
              <a:t>objectness</a:t>
            </a:r>
            <a:r>
              <a:rPr lang="en-US" b="0" i="0" dirty="0">
                <a:effectLst/>
                <a:latin typeface="Roboto" panose="020F0502020204030204" pitchFamily="2" charset="0"/>
              </a:rPr>
              <a:t>, classes, and boxes independently. YOLOE introduces three novel modules enabling open-vocabulary detection: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  <a:latin typeface="Roboto" panose="02000000000000000000" pitchFamily="2" charset="0"/>
              </a:rPr>
              <a:t>Re-parameterizable Region-Text Alignment (</a:t>
            </a:r>
            <a:r>
              <a:rPr lang="en-US" b="1" i="0" dirty="0" err="1">
                <a:effectLst/>
                <a:latin typeface="Roboto" panose="02000000000000000000" pitchFamily="2" charset="0"/>
              </a:rPr>
              <a:t>RepRTA</a:t>
            </a:r>
            <a:r>
              <a:rPr lang="en-US" b="1" i="0" dirty="0">
                <a:effectLst/>
                <a:latin typeface="Roboto" panose="02000000000000000000" pitchFamily="2" charset="0"/>
              </a:rPr>
              <a:t>)</a:t>
            </a:r>
            <a:r>
              <a:rPr lang="en-US" b="0" i="0" dirty="0">
                <a:effectLst/>
                <a:latin typeface="Roboto" panose="02000000000000000000" pitchFamily="2" charset="0"/>
              </a:rPr>
              <a:t>: Supports </a:t>
            </a:r>
            <a:r>
              <a:rPr lang="en-US" b="1" i="0" dirty="0">
                <a:effectLst/>
                <a:latin typeface="Roboto" panose="02000000000000000000" pitchFamily="2" charset="0"/>
              </a:rPr>
              <a:t>text-prompted detection</a:t>
            </a:r>
            <a:r>
              <a:rPr lang="en-US" b="0" i="0" dirty="0">
                <a:effectLst/>
                <a:latin typeface="Roboto" panose="02000000000000000000" pitchFamily="2" charset="0"/>
              </a:rPr>
              <a:t> by refining text </a:t>
            </a:r>
            <a:r>
              <a:rPr lang="en-US" b="0" i="0" u="none" strike="noStrike" dirty="0">
                <a:solidFill>
                  <a:srgbClr val="5E8BDE"/>
                </a:solidFill>
                <a:effectLst/>
                <a:latin typeface="Roboto" panose="02000000000000000000" pitchFamily="2" charset="0"/>
                <a:hlinkClick r:id="rId3"/>
              </a:rPr>
              <a:t>embeddings</a:t>
            </a:r>
            <a:r>
              <a:rPr lang="en-US" b="0" i="0" dirty="0">
                <a:effectLst/>
                <a:latin typeface="Roboto" panose="02000000000000000000" pitchFamily="2" charset="0"/>
              </a:rPr>
              <a:t> (e.g., from CLIP) via a small auxiliary network. At inference, this network is folded into the main model, ensuring zero overhead. YOLOE thus detects arbitrary text-labeled objects (e.g., unseen "traffic light") without runtime penalties.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  <a:latin typeface="Roboto" panose="02000000000000000000" pitchFamily="2" charset="0"/>
              </a:rPr>
              <a:t>Semantic-Activated Visual Prompt Encoder (SAVPE)</a:t>
            </a:r>
            <a:r>
              <a:rPr lang="en-US" b="0" i="0" dirty="0">
                <a:effectLst/>
                <a:latin typeface="Roboto" panose="02000000000000000000" pitchFamily="2" charset="0"/>
              </a:rPr>
              <a:t>: Enables </a:t>
            </a:r>
            <a:r>
              <a:rPr lang="en-US" b="1" i="0" dirty="0">
                <a:effectLst/>
                <a:latin typeface="Roboto" panose="02000000000000000000" pitchFamily="2" charset="0"/>
              </a:rPr>
              <a:t>visual-prompted detection</a:t>
            </a:r>
            <a:r>
              <a:rPr lang="en-US" b="0" i="0" dirty="0">
                <a:effectLst/>
                <a:latin typeface="Roboto" panose="02000000000000000000" pitchFamily="2" charset="0"/>
              </a:rPr>
              <a:t> via a lightweight embedding branch. Given a reference image, SAVPE encodes semantic and activation features, conditioning the model to detect visually similar objects—a one-shot detection capability useful for logos or specific parts.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  <a:latin typeface="Roboto" panose="02000000000000000000" pitchFamily="2" charset="0"/>
              </a:rPr>
              <a:t>Lazy Region-Prompt Contrast (LRPC)</a:t>
            </a:r>
            <a:r>
              <a:rPr lang="en-US" b="0" i="0" dirty="0">
                <a:effectLst/>
                <a:latin typeface="Roboto" panose="02000000000000000000" pitchFamily="2" charset="0"/>
              </a:rPr>
              <a:t>: In </a:t>
            </a:r>
            <a:r>
              <a:rPr lang="en-US" b="1" i="0" dirty="0">
                <a:effectLst/>
                <a:latin typeface="Roboto" panose="02000000000000000000" pitchFamily="2" charset="0"/>
              </a:rPr>
              <a:t>prompt-free mode</a:t>
            </a:r>
            <a:r>
              <a:rPr lang="en-US" b="0" i="0" dirty="0">
                <a:effectLst/>
                <a:latin typeface="Roboto" panose="02000000000000000000" pitchFamily="2" charset="0"/>
              </a:rPr>
              <a:t>, YOLOE performs open-set recognition using internal embeddings trained on large vocabularies (1200+ categories from LVIS and Objects365). Without external prompts or encoders, YOLOE identifies objects via embedding similarity lookup, efficiently handling large label spaces at inference.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B43891-803B-8FB8-623E-400EB869576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CA9E46-3053-4FA5-95EF-6EC2F1BBABC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8851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1D5476-6062-1272-0126-A279A00CAC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7386996-370D-8126-5355-A27D5142E9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21063C7-2191-6601-C1AC-B9E7D2347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effectLst/>
                <a:latin typeface="Roboto" panose="020F0502020204030204" pitchFamily="2" charset="0"/>
              </a:rPr>
              <a:t>YOLOE retains the standard YOLO structure—a convolutional </a:t>
            </a:r>
            <a:r>
              <a:rPr lang="en-US" b="1" i="0" dirty="0">
                <a:effectLst/>
                <a:latin typeface="Roboto" panose="020F0502020204030204" pitchFamily="2" charset="0"/>
              </a:rPr>
              <a:t>backbone</a:t>
            </a:r>
            <a:r>
              <a:rPr lang="en-US" b="0" i="0" dirty="0">
                <a:effectLst/>
                <a:latin typeface="Roboto" panose="020F0502020204030204" pitchFamily="2" charset="0"/>
              </a:rPr>
              <a:t> (e.g., CSP-Darknet) for feature extraction, a </a:t>
            </a:r>
            <a:r>
              <a:rPr lang="en-US" b="1" i="0" dirty="0">
                <a:effectLst/>
                <a:latin typeface="Roboto" panose="020F0502020204030204" pitchFamily="2" charset="0"/>
              </a:rPr>
              <a:t>neck</a:t>
            </a:r>
            <a:r>
              <a:rPr lang="en-US" b="0" i="0" dirty="0">
                <a:effectLst/>
                <a:latin typeface="Roboto" panose="020F0502020204030204" pitchFamily="2" charset="0"/>
              </a:rPr>
              <a:t> (e.g., PAN-FPN) for multi-scale fusion, and an </a:t>
            </a:r>
            <a:r>
              <a:rPr lang="en-US" b="1" i="0" dirty="0">
                <a:effectLst/>
                <a:latin typeface="Roboto" panose="020F0502020204030204" pitchFamily="2" charset="0"/>
              </a:rPr>
              <a:t>anchor-free, decoupled</a:t>
            </a:r>
            <a:r>
              <a:rPr lang="en-US" b="0" i="0" dirty="0">
                <a:effectLst/>
                <a:latin typeface="Roboto" panose="020F0502020204030204" pitchFamily="2" charset="0"/>
              </a:rPr>
              <a:t> detection </a:t>
            </a:r>
            <a:r>
              <a:rPr lang="en-US" b="1" i="0" dirty="0">
                <a:effectLst/>
                <a:latin typeface="Roboto" panose="020F0502020204030204" pitchFamily="2" charset="0"/>
              </a:rPr>
              <a:t>head</a:t>
            </a:r>
            <a:r>
              <a:rPr lang="en-US" b="0" i="0" dirty="0">
                <a:effectLst/>
                <a:latin typeface="Roboto" panose="020F0502020204030204" pitchFamily="2" charset="0"/>
              </a:rPr>
              <a:t> (as in YOLOv8/YOLO11) predicting </a:t>
            </a:r>
            <a:r>
              <a:rPr lang="en-US" b="0" i="0" dirty="0" err="1">
                <a:effectLst/>
                <a:latin typeface="Roboto" panose="020F0502020204030204" pitchFamily="2" charset="0"/>
              </a:rPr>
              <a:t>objectness</a:t>
            </a:r>
            <a:r>
              <a:rPr lang="en-US" b="0" i="0" dirty="0">
                <a:effectLst/>
                <a:latin typeface="Roboto" panose="020F0502020204030204" pitchFamily="2" charset="0"/>
              </a:rPr>
              <a:t>, classes, and boxes independently. YOLOE introduces three novel modules enabling open-vocabulary detection: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  <a:latin typeface="Roboto" panose="02000000000000000000" pitchFamily="2" charset="0"/>
              </a:rPr>
              <a:t>Re-parameterizable Region-Text Alignment (</a:t>
            </a:r>
            <a:r>
              <a:rPr lang="en-US" b="1" i="0" dirty="0" err="1">
                <a:effectLst/>
                <a:latin typeface="Roboto" panose="02000000000000000000" pitchFamily="2" charset="0"/>
              </a:rPr>
              <a:t>RepRTA</a:t>
            </a:r>
            <a:r>
              <a:rPr lang="en-US" b="1" i="0" dirty="0">
                <a:effectLst/>
                <a:latin typeface="Roboto" panose="02000000000000000000" pitchFamily="2" charset="0"/>
              </a:rPr>
              <a:t>)</a:t>
            </a:r>
            <a:r>
              <a:rPr lang="en-US" b="0" i="0" dirty="0">
                <a:effectLst/>
                <a:latin typeface="Roboto" panose="02000000000000000000" pitchFamily="2" charset="0"/>
              </a:rPr>
              <a:t>: Supports </a:t>
            </a:r>
            <a:r>
              <a:rPr lang="en-US" b="1" i="0" dirty="0">
                <a:effectLst/>
                <a:latin typeface="Roboto" panose="02000000000000000000" pitchFamily="2" charset="0"/>
              </a:rPr>
              <a:t>text-prompted detection</a:t>
            </a:r>
            <a:r>
              <a:rPr lang="en-US" b="0" i="0" dirty="0">
                <a:effectLst/>
                <a:latin typeface="Roboto" panose="02000000000000000000" pitchFamily="2" charset="0"/>
              </a:rPr>
              <a:t> by refining text </a:t>
            </a:r>
            <a:r>
              <a:rPr lang="en-US" b="0" i="0" u="none" strike="noStrike" dirty="0">
                <a:solidFill>
                  <a:srgbClr val="5E8BDE"/>
                </a:solidFill>
                <a:effectLst/>
                <a:latin typeface="Roboto" panose="02000000000000000000" pitchFamily="2" charset="0"/>
                <a:hlinkClick r:id="rId3"/>
              </a:rPr>
              <a:t>embeddings</a:t>
            </a:r>
            <a:r>
              <a:rPr lang="en-US" b="0" i="0" dirty="0">
                <a:effectLst/>
                <a:latin typeface="Roboto" panose="02000000000000000000" pitchFamily="2" charset="0"/>
              </a:rPr>
              <a:t> (e.g., from CLIP) via a small auxiliary network. At inference, this network is folded into the main model, ensuring zero overhead. YOLOE thus detects arbitrary text-labeled objects (e.g., unseen "traffic light") without runtime penalties.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  <a:latin typeface="Roboto" panose="02000000000000000000" pitchFamily="2" charset="0"/>
              </a:rPr>
              <a:t>Semantic-Activated Visual Prompt Encoder (SAVPE)</a:t>
            </a:r>
            <a:r>
              <a:rPr lang="en-US" b="0" i="0" dirty="0">
                <a:effectLst/>
                <a:latin typeface="Roboto" panose="02000000000000000000" pitchFamily="2" charset="0"/>
              </a:rPr>
              <a:t>: Enables </a:t>
            </a:r>
            <a:r>
              <a:rPr lang="en-US" b="1" i="0" dirty="0">
                <a:effectLst/>
                <a:latin typeface="Roboto" panose="02000000000000000000" pitchFamily="2" charset="0"/>
              </a:rPr>
              <a:t>visual-prompted detection</a:t>
            </a:r>
            <a:r>
              <a:rPr lang="en-US" b="0" i="0" dirty="0">
                <a:effectLst/>
                <a:latin typeface="Roboto" panose="02000000000000000000" pitchFamily="2" charset="0"/>
              </a:rPr>
              <a:t> via a lightweight embedding branch. Given a reference image, SAVPE encodes semantic and activation features, conditioning the model to detect visually similar objects—a one-shot detection capability useful for logos or specific parts.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  <a:latin typeface="Roboto" panose="02000000000000000000" pitchFamily="2" charset="0"/>
              </a:rPr>
              <a:t>Lazy Region-Prompt Contrast (LRPC)</a:t>
            </a:r>
            <a:r>
              <a:rPr lang="en-US" b="0" i="0" dirty="0">
                <a:effectLst/>
                <a:latin typeface="Roboto" panose="02000000000000000000" pitchFamily="2" charset="0"/>
              </a:rPr>
              <a:t>: In </a:t>
            </a:r>
            <a:r>
              <a:rPr lang="en-US" b="1" i="0" dirty="0">
                <a:effectLst/>
                <a:latin typeface="Roboto" panose="02000000000000000000" pitchFamily="2" charset="0"/>
              </a:rPr>
              <a:t>prompt-free mode</a:t>
            </a:r>
            <a:r>
              <a:rPr lang="en-US" b="0" i="0" dirty="0">
                <a:effectLst/>
                <a:latin typeface="Roboto" panose="02000000000000000000" pitchFamily="2" charset="0"/>
              </a:rPr>
              <a:t>, YOLOE performs open-set recognition using internal embeddings trained on large vocabularies (1200+ categories from LVIS and Objects365). Without external prompts or encoders, YOLOE identifies objects via embedding similarity lookup, efficiently handling large label spaces at inference.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21A1A6-D3E9-11F1-2788-BFECBB43AC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CA9E46-3053-4FA5-95EF-6EC2F1BBABC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5834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8C89E0-57CF-94C2-C1E2-B61F46D89E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C795F5B-5F0B-7F88-52D4-9C525DFE9DE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62BF268-4905-A5C6-0428-7D77A99B9A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effectLst/>
                <a:latin typeface="Roboto" panose="020F0502020204030204" pitchFamily="2" charset="0"/>
              </a:rPr>
              <a:t>YOLOE retains the standard YOLO structure—a convolutional </a:t>
            </a:r>
            <a:r>
              <a:rPr lang="en-US" b="1" i="0" dirty="0">
                <a:effectLst/>
                <a:latin typeface="Roboto" panose="020F0502020204030204" pitchFamily="2" charset="0"/>
              </a:rPr>
              <a:t>backbone</a:t>
            </a:r>
            <a:r>
              <a:rPr lang="en-US" b="0" i="0" dirty="0">
                <a:effectLst/>
                <a:latin typeface="Roboto" panose="020F0502020204030204" pitchFamily="2" charset="0"/>
              </a:rPr>
              <a:t> (e.g., CSP-Darknet) for feature extraction, a </a:t>
            </a:r>
            <a:r>
              <a:rPr lang="en-US" b="1" i="0" dirty="0">
                <a:effectLst/>
                <a:latin typeface="Roboto" panose="020F0502020204030204" pitchFamily="2" charset="0"/>
              </a:rPr>
              <a:t>neck</a:t>
            </a:r>
            <a:r>
              <a:rPr lang="en-US" b="0" i="0" dirty="0">
                <a:effectLst/>
                <a:latin typeface="Roboto" panose="020F0502020204030204" pitchFamily="2" charset="0"/>
              </a:rPr>
              <a:t> (e.g., PAN-FPN) for multi-scale fusion, and an </a:t>
            </a:r>
            <a:r>
              <a:rPr lang="en-US" b="1" i="0" dirty="0">
                <a:effectLst/>
                <a:latin typeface="Roboto" panose="020F0502020204030204" pitchFamily="2" charset="0"/>
              </a:rPr>
              <a:t>anchor-free, decoupled</a:t>
            </a:r>
            <a:r>
              <a:rPr lang="en-US" b="0" i="0" dirty="0">
                <a:effectLst/>
                <a:latin typeface="Roboto" panose="020F0502020204030204" pitchFamily="2" charset="0"/>
              </a:rPr>
              <a:t> detection </a:t>
            </a:r>
            <a:r>
              <a:rPr lang="en-US" b="1" i="0" dirty="0">
                <a:effectLst/>
                <a:latin typeface="Roboto" panose="020F0502020204030204" pitchFamily="2" charset="0"/>
              </a:rPr>
              <a:t>head</a:t>
            </a:r>
            <a:r>
              <a:rPr lang="en-US" b="0" i="0" dirty="0">
                <a:effectLst/>
                <a:latin typeface="Roboto" panose="020F0502020204030204" pitchFamily="2" charset="0"/>
              </a:rPr>
              <a:t> (as in YOLOv8/YOLO11) predicting </a:t>
            </a:r>
            <a:r>
              <a:rPr lang="en-US" b="0" i="0" dirty="0" err="1">
                <a:effectLst/>
                <a:latin typeface="Roboto" panose="020F0502020204030204" pitchFamily="2" charset="0"/>
              </a:rPr>
              <a:t>objectness</a:t>
            </a:r>
            <a:r>
              <a:rPr lang="en-US" b="0" i="0" dirty="0">
                <a:effectLst/>
                <a:latin typeface="Roboto" panose="020F0502020204030204" pitchFamily="2" charset="0"/>
              </a:rPr>
              <a:t>, classes, and boxes independently. YOLOE introduces three novel modules enabling open-vocabulary detection: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  <a:latin typeface="Roboto" panose="02000000000000000000" pitchFamily="2" charset="0"/>
              </a:rPr>
              <a:t>Re-parameterizable Region-Text Alignment (</a:t>
            </a:r>
            <a:r>
              <a:rPr lang="en-US" b="1" i="0" dirty="0" err="1">
                <a:effectLst/>
                <a:latin typeface="Roboto" panose="02000000000000000000" pitchFamily="2" charset="0"/>
              </a:rPr>
              <a:t>RepRTA</a:t>
            </a:r>
            <a:r>
              <a:rPr lang="en-US" b="1" i="0" dirty="0">
                <a:effectLst/>
                <a:latin typeface="Roboto" panose="02000000000000000000" pitchFamily="2" charset="0"/>
              </a:rPr>
              <a:t>)</a:t>
            </a:r>
            <a:r>
              <a:rPr lang="en-US" b="0" i="0" dirty="0">
                <a:effectLst/>
                <a:latin typeface="Roboto" panose="02000000000000000000" pitchFamily="2" charset="0"/>
              </a:rPr>
              <a:t>: Supports </a:t>
            </a:r>
            <a:r>
              <a:rPr lang="en-US" b="1" i="0" dirty="0">
                <a:effectLst/>
                <a:latin typeface="Roboto" panose="02000000000000000000" pitchFamily="2" charset="0"/>
              </a:rPr>
              <a:t>text-prompted detection</a:t>
            </a:r>
            <a:r>
              <a:rPr lang="en-US" b="0" i="0" dirty="0">
                <a:effectLst/>
                <a:latin typeface="Roboto" panose="02000000000000000000" pitchFamily="2" charset="0"/>
              </a:rPr>
              <a:t> by refining text </a:t>
            </a:r>
            <a:r>
              <a:rPr lang="en-US" b="0" i="0" u="none" strike="noStrike" dirty="0">
                <a:solidFill>
                  <a:srgbClr val="5E8BDE"/>
                </a:solidFill>
                <a:effectLst/>
                <a:latin typeface="Roboto" panose="02000000000000000000" pitchFamily="2" charset="0"/>
                <a:hlinkClick r:id="rId3"/>
              </a:rPr>
              <a:t>embeddings</a:t>
            </a:r>
            <a:r>
              <a:rPr lang="en-US" b="0" i="0" dirty="0">
                <a:effectLst/>
                <a:latin typeface="Roboto" panose="02000000000000000000" pitchFamily="2" charset="0"/>
              </a:rPr>
              <a:t> (e.g., from CLIP) via a small auxiliary network. At inference, this network is folded into the main model, ensuring zero overhead. YOLOE thus detects arbitrary text-labeled objects (e.g., unseen "traffic light") without runtime penalties.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  <a:latin typeface="Roboto" panose="02000000000000000000" pitchFamily="2" charset="0"/>
              </a:rPr>
              <a:t>Semantic-Activated Visual Prompt Encoder (SAVPE)</a:t>
            </a:r>
            <a:r>
              <a:rPr lang="en-US" b="0" i="0" dirty="0">
                <a:effectLst/>
                <a:latin typeface="Roboto" panose="02000000000000000000" pitchFamily="2" charset="0"/>
              </a:rPr>
              <a:t>: Enables </a:t>
            </a:r>
            <a:r>
              <a:rPr lang="en-US" b="1" i="0" dirty="0">
                <a:effectLst/>
                <a:latin typeface="Roboto" panose="02000000000000000000" pitchFamily="2" charset="0"/>
              </a:rPr>
              <a:t>visual-prompted detection</a:t>
            </a:r>
            <a:r>
              <a:rPr lang="en-US" b="0" i="0" dirty="0">
                <a:effectLst/>
                <a:latin typeface="Roboto" panose="02000000000000000000" pitchFamily="2" charset="0"/>
              </a:rPr>
              <a:t> via a lightweight embedding branch. Given a reference image, SAVPE encodes semantic and activation features, conditioning the model to detect visually similar objects—a one-shot detection capability useful for logos or specific parts.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  <a:latin typeface="Roboto" panose="02000000000000000000" pitchFamily="2" charset="0"/>
              </a:rPr>
              <a:t>Lazy Region-Prompt Contrast (LRPC)</a:t>
            </a:r>
            <a:r>
              <a:rPr lang="en-US" b="0" i="0" dirty="0">
                <a:effectLst/>
                <a:latin typeface="Roboto" panose="02000000000000000000" pitchFamily="2" charset="0"/>
              </a:rPr>
              <a:t>: In </a:t>
            </a:r>
            <a:r>
              <a:rPr lang="en-US" b="1" i="0" dirty="0">
                <a:effectLst/>
                <a:latin typeface="Roboto" panose="02000000000000000000" pitchFamily="2" charset="0"/>
              </a:rPr>
              <a:t>prompt-free mode</a:t>
            </a:r>
            <a:r>
              <a:rPr lang="en-US" b="0" i="0" dirty="0">
                <a:effectLst/>
                <a:latin typeface="Roboto" panose="02000000000000000000" pitchFamily="2" charset="0"/>
              </a:rPr>
              <a:t>, YOLOE performs open-set recognition using internal embeddings trained on large vocabularies (1200+ categories from LVIS and Objects365). Without external prompts or encoders, YOLOE identifies objects via embedding similarity lookup, efficiently handling large label spaces at inference.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49FF46-4033-83D6-5BDD-7B0F999E37D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CA9E46-3053-4FA5-95EF-6EC2F1BBABC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8197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04F068-0903-CFED-5D1A-EAE48760EC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760378D-CA5E-2385-E3B2-A0464C1DCD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D8F8473-F484-14E3-F1FA-B3A4EC1901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effectLst/>
                <a:latin typeface="Roboto" panose="020F0502020204030204" pitchFamily="2" charset="0"/>
              </a:rPr>
              <a:t>YOLOE retains the standard YOLO structure—a convolutional </a:t>
            </a:r>
            <a:r>
              <a:rPr lang="en-US" b="1" i="0" dirty="0">
                <a:effectLst/>
                <a:latin typeface="Roboto" panose="020F0502020204030204" pitchFamily="2" charset="0"/>
              </a:rPr>
              <a:t>backbone</a:t>
            </a:r>
            <a:r>
              <a:rPr lang="en-US" b="0" i="0" dirty="0">
                <a:effectLst/>
                <a:latin typeface="Roboto" panose="020F0502020204030204" pitchFamily="2" charset="0"/>
              </a:rPr>
              <a:t> (e.g., CSP-Darknet) for feature extraction, a </a:t>
            </a:r>
            <a:r>
              <a:rPr lang="en-US" b="1" i="0" dirty="0">
                <a:effectLst/>
                <a:latin typeface="Roboto" panose="020F0502020204030204" pitchFamily="2" charset="0"/>
              </a:rPr>
              <a:t>neck</a:t>
            </a:r>
            <a:r>
              <a:rPr lang="en-US" b="0" i="0" dirty="0">
                <a:effectLst/>
                <a:latin typeface="Roboto" panose="020F0502020204030204" pitchFamily="2" charset="0"/>
              </a:rPr>
              <a:t> (e.g., PAN-FPN) for multi-scale fusion, and an </a:t>
            </a:r>
            <a:r>
              <a:rPr lang="en-US" b="1" i="0" dirty="0">
                <a:effectLst/>
                <a:latin typeface="Roboto" panose="020F0502020204030204" pitchFamily="2" charset="0"/>
              </a:rPr>
              <a:t>anchor-free, decoupled</a:t>
            </a:r>
            <a:r>
              <a:rPr lang="en-US" b="0" i="0" dirty="0">
                <a:effectLst/>
                <a:latin typeface="Roboto" panose="020F0502020204030204" pitchFamily="2" charset="0"/>
              </a:rPr>
              <a:t> detection </a:t>
            </a:r>
            <a:r>
              <a:rPr lang="en-US" b="1" i="0" dirty="0">
                <a:effectLst/>
                <a:latin typeface="Roboto" panose="020F0502020204030204" pitchFamily="2" charset="0"/>
              </a:rPr>
              <a:t>head</a:t>
            </a:r>
            <a:r>
              <a:rPr lang="en-US" b="0" i="0" dirty="0">
                <a:effectLst/>
                <a:latin typeface="Roboto" panose="020F0502020204030204" pitchFamily="2" charset="0"/>
              </a:rPr>
              <a:t> (as in YOLOv8/YOLO11) predicting </a:t>
            </a:r>
            <a:r>
              <a:rPr lang="en-US" b="0" i="0" dirty="0" err="1">
                <a:effectLst/>
                <a:latin typeface="Roboto" panose="020F0502020204030204" pitchFamily="2" charset="0"/>
              </a:rPr>
              <a:t>objectness</a:t>
            </a:r>
            <a:r>
              <a:rPr lang="en-US" b="0" i="0" dirty="0">
                <a:effectLst/>
                <a:latin typeface="Roboto" panose="020F0502020204030204" pitchFamily="2" charset="0"/>
              </a:rPr>
              <a:t>, classes, and boxes independently. YOLOE introduces three novel modules enabling open-vocabulary detection: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  <a:latin typeface="Roboto" panose="02000000000000000000" pitchFamily="2" charset="0"/>
              </a:rPr>
              <a:t>Re-parameterizable Region-Text Alignment (</a:t>
            </a:r>
            <a:r>
              <a:rPr lang="en-US" b="1" i="0" dirty="0" err="1">
                <a:effectLst/>
                <a:latin typeface="Roboto" panose="02000000000000000000" pitchFamily="2" charset="0"/>
              </a:rPr>
              <a:t>RepRTA</a:t>
            </a:r>
            <a:r>
              <a:rPr lang="en-US" b="1" i="0" dirty="0">
                <a:effectLst/>
                <a:latin typeface="Roboto" panose="02000000000000000000" pitchFamily="2" charset="0"/>
              </a:rPr>
              <a:t>)</a:t>
            </a:r>
            <a:r>
              <a:rPr lang="en-US" b="0" i="0" dirty="0">
                <a:effectLst/>
                <a:latin typeface="Roboto" panose="02000000000000000000" pitchFamily="2" charset="0"/>
              </a:rPr>
              <a:t>: Supports </a:t>
            </a:r>
            <a:r>
              <a:rPr lang="en-US" b="1" i="0" dirty="0">
                <a:effectLst/>
                <a:latin typeface="Roboto" panose="02000000000000000000" pitchFamily="2" charset="0"/>
              </a:rPr>
              <a:t>text-prompted detection</a:t>
            </a:r>
            <a:r>
              <a:rPr lang="en-US" b="0" i="0" dirty="0">
                <a:effectLst/>
                <a:latin typeface="Roboto" panose="02000000000000000000" pitchFamily="2" charset="0"/>
              </a:rPr>
              <a:t> by refining text </a:t>
            </a:r>
            <a:r>
              <a:rPr lang="en-US" b="0" i="0" u="none" strike="noStrike" dirty="0">
                <a:solidFill>
                  <a:srgbClr val="5E8BDE"/>
                </a:solidFill>
                <a:effectLst/>
                <a:latin typeface="Roboto" panose="02000000000000000000" pitchFamily="2" charset="0"/>
                <a:hlinkClick r:id="rId3"/>
              </a:rPr>
              <a:t>embeddings</a:t>
            </a:r>
            <a:r>
              <a:rPr lang="en-US" b="0" i="0" dirty="0">
                <a:effectLst/>
                <a:latin typeface="Roboto" panose="02000000000000000000" pitchFamily="2" charset="0"/>
              </a:rPr>
              <a:t> (e.g., from CLIP) via a small auxiliary network. At inference, this network is folded into the main model, ensuring zero overhead. YOLOE thus detects arbitrary text-labeled objects (e.g., unseen "traffic light") without runtime penalties.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  <a:latin typeface="Roboto" panose="02000000000000000000" pitchFamily="2" charset="0"/>
              </a:rPr>
              <a:t>Semantic-Activated Visual Prompt Encoder (SAVPE)</a:t>
            </a:r>
            <a:r>
              <a:rPr lang="en-US" b="0" i="0" dirty="0">
                <a:effectLst/>
                <a:latin typeface="Roboto" panose="02000000000000000000" pitchFamily="2" charset="0"/>
              </a:rPr>
              <a:t>: Enables </a:t>
            </a:r>
            <a:r>
              <a:rPr lang="en-US" b="1" i="0" dirty="0">
                <a:effectLst/>
                <a:latin typeface="Roboto" panose="02000000000000000000" pitchFamily="2" charset="0"/>
              </a:rPr>
              <a:t>visual-prompted detection</a:t>
            </a:r>
            <a:r>
              <a:rPr lang="en-US" b="0" i="0" dirty="0">
                <a:effectLst/>
                <a:latin typeface="Roboto" panose="02000000000000000000" pitchFamily="2" charset="0"/>
              </a:rPr>
              <a:t> via a lightweight embedding branch. Given a reference image, SAVPE encodes semantic and activation features, conditioning the model to detect visually similar objects—a one-shot detection capability useful for logos or specific parts.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  <a:latin typeface="Roboto" panose="02000000000000000000" pitchFamily="2" charset="0"/>
              </a:rPr>
              <a:t>Lazy Region-Prompt Contrast (LRPC)</a:t>
            </a:r>
            <a:r>
              <a:rPr lang="en-US" b="0" i="0" dirty="0">
                <a:effectLst/>
                <a:latin typeface="Roboto" panose="02000000000000000000" pitchFamily="2" charset="0"/>
              </a:rPr>
              <a:t>: In </a:t>
            </a:r>
            <a:r>
              <a:rPr lang="en-US" b="1" i="0" dirty="0">
                <a:effectLst/>
                <a:latin typeface="Roboto" panose="02000000000000000000" pitchFamily="2" charset="0"/>
              </a:rPr>
              <a:t>prompt-free mode</a:t>
            </a:r>
            <a:r>
              <a:rPr lang="en-US" b="0" i="0" dirty="0">
                <a:effectLst/>
                <a:latin typeface="Roboto" panose="02000000000000000000" pitchFamily="2" charset="0"/>
              </a:rPr>
              <a:t>, YOLOE performs open-set recognition using internal embeddings trained on large vocabularies (1200+ categories from LVIS and Objects365). Without external prompts or encoders, YOLOE identifies objects via embedding similarity lookup, efficiently handling large label spaces at inference.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39C3F9-F8DC-8427-5D88-D46CDEFA6B9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CA9E46-3053-4FA5-95EF-6EC2F1BBABC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0337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5610A-17B4-4656-93CF-E1D9982860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1371599"/>
            <a:ext cx="6675120" cy="2951825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51C80B-DFD6-415B-BA5B-E56E510CD1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80" y="4584879"/>
            <a:ext cx="6675120" cy="1287887"/>
          </a:xfrm>
        </p:spPr>
        <p:txBody>
          <a:bodyPr anchor="b">
            <a:normAutofit/>
          </a:bodyPr>
          <a:lstStyle>
            <a:lvl1pPr marL="0" indent="0" algn="l">
              <a:lnSpc>
                <a:spcPct val="130000"/>
              </a:lnSpc>
              <a:buNone/>
              <a:defRPr sz="1800" b="1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2065B-06FF-4991-9F8A-4BE25457B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4479B-705B-4489-957E-7E8A228BDFA0}" type="datetime1">
              <a:rPr lang="en-US" smtClean="0"/>
              <a:t>4/10/2025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0DF2FA-C604-45D8-A633-11D3742EC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EE5DA9-2D04-4850-AB9F-BD3538165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4452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E4BB7-3F30-4C31-9BB2-8EC24FC0A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CF4134-70F5-4EE6-88BE-49D129630C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9EABC7-C044-44DE-B303-55A0581DA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B66AD-7C08-490A-ADA4-B47E10FB2407}" type="datetime1">
              <a:rPr lang="en-US" smtClean="0"/>
              <a:t>4/10/2025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A63E1-5BC5-402E-9916-BAB84BCF0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EF915-AF64-4ECC-8B1A-B7E6A89B7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9814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1CB3635-47E1-90D8-B693-DA85A66B383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B09414-2AA1-4D8E-A00A-C092FBC92D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09219" y="640079"/>
            <a:ext cx="1811773" cy="553688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2C3A78-37C5-46D0-9DF4-CB78AF883C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40080" y="640080"/>
            <a:ext cx="8412422" cy="553688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D8705E-925D-4F57-8268-107CE3CF4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95027-4255-49E7-9841-CD21BCC99996}" type="datetime1">
              <a:rPr lang="en-US" smtClean="0"/>
              <a:t>4/10/2025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FE207E-070D-4EC8-A44C-21F1815FD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5D01D1-C266-4161-A820-C084B9801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230604F-219C-2DEE-830E-27274CC2FE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rot="5400000">
            <a:off x="10872154" y="1192438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79399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8B246-6A68-46BE-9DBD-614FA8CF4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E47706-8D18-4093-A7C1-F30D7543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C7C8FC-AAEA-4AB6-9DB5-2503F58F0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9F774-3FA6-43B8-9241-99959C8FD463}" type="datetime1">
              <a:rPr lang="en-US" smtClean="0"/>
              <a:t>4/10/2025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B1616B-3F08-4869-A522-773C38940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030CE6-9124-4B3A-A912-AE16B5C34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7806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1BB59B6-79B9-97F5-AC3B-DF65899D39D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C78885-57B2-4930-BD7D-CBF916EDF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291366"/>
            <a:ext cx="9214884" cy="3159974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E495E4-2F8B-4CC7-88AC-A312067E60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80" y="5018567"/>
            <a:ext cx="7907079" cy="107388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585CC9-BAD3-4807-90BB-97DA2D6A6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04452-5DCC-4FE2-A5C9-8A5EF6714D65}" type="datetime1">
              <a:rPr lang="en-US" smtClean="0"/>
              <a:t>4/10/2025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108CEF-165F-4D7E-9666-5CD0156B4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0EBC3D-3277-4D34-9F67-71040C21E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F05EAE5-4812-F718-6D75-9627884180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6281" y="4715234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71681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477A4-4D01-45B6-9563-0BF13BA72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E17E00-96AC-45F0-82B2-9F601E9B93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0080" y="2633472"/>
            <a:ext cx="5212080" cy="35661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BA30CD-95C0-427B-A571-A7D8A53278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18928" y="2633472"/>
            <a:ext cx="5212080" cy="35661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F67CAC-53E4-44AF-BEAC-8FFB96F05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9ABC2-0180-4F3A-A895-A85BC724D472}" type="datetime1">
              <a:rPr lang="en-US" smtClean="0"/>
              <a:t>4/10/2025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3D9F3A-E7F0-45E7-AFA8-0D4A669EC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5F008B-58BB-45FF-923F-5909DAB49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859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7B549-9E51-42E0-992A-73E775957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1371599"/>
            <a:ext cx="10890929" cy="93975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1A5FDC-7C4B-45FB-8462-E2CE79919F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79" y="2311352"/>
            <a:ext cx="5212080" cy="695373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D8B686-2E92-45B9-A3D7-9DCAA0C50B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0079" y="3006725"/>
            <a:ext cx="5212080" cy="31912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ADB526-4A44-47B6-8D14-93202E590A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18928" y="2311352"/>
            <a:ext cx="5212080" cy="695373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4177CA-5C13-4311-BFD3-B98FBD942D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18928" y="3006725"/>
            <a:ext cx="5212080" cy="31912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EA255A-4CB5-40CA-B756-1AA5E27C2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EA9BA-4E8F-439E-BEA4-91FBA01E3F5F}" type="datetime1">
              <a:rPr lang="en-US" smtClean="0"/>
              <a:t>4/10/2025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3072C4-10F1-49B8-B0BF-69204EDDC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5ACC97-44C1-4887-909B-E6732D3C1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570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7D313-943A-47E0-8A7A-DFFBCC297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AC25A7-81C8-4AA1-AD9F-C78A451FD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5BF18-0007-481C-AA29-413124BC3EE7}" type="datetime1">
              <a:rPr lang="en-US" smtClean="0"/>
              <a:t>4/10/2025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F54740-6022-46B2-9C55-B60E96516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9497C9-6B5E-46D6-8FE9-0A5E0CF7F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9139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149F9F0F-FB8C-5565-247C-BDCC156B5CA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740D3C-270A-401A-810C-2F86BBBB8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E9870-3748-43AD-B547-02A075CB4A1D}" type="datetime1">
              <a:rPr lang="en-US" smtClean="0"/>
              <a:t>4/10/2025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CBE9F8-1765-4F36-A4DE-1DB136025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90CF9E-A6C6-4873-ADBE-7A2939319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7468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8CDF8-00AD-4441-A6D5-9D7A659E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371600"/>
            <a:ext cx="3859397" cy="1451723"/>
          </a:xfrm>
        </p:spPr>
        <p:txBody>
          <a:bodyPr anchor="t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C330AF-CB7E-420A-AE8A-E02E903258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36519" y="1031001"/>
            <a:ext cx="6594490" cy="516636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3257AD-2422-4CDA-9C55-700F4B5BF2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0080" y="2972168"/>
            <a:ext cx="3859397" cy="322682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1B7454-C1CC-46F2-A6FB-1FE786C48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E7897-33C5-4F1A-9307-D068E37F3DC7}" type="datetime1">
              <a:rPr lang="en-US" smtClean="0"/>
              <a:t>4/10/2025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077DBE-6CC7-421B-AB5E-341E20BD9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6EAB8F-7526-4CDB-B782-FAD8B3E70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6235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1647F-5A61-44C9-81DC-331C9AE5D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371600"/>
            <a:ext cx="3859397" cy="1451723"/>
          </a:xfrm>
        </p:spPr>
        <p:txBody>
          <a:bodyPr anchor="t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627A0F-F1B8-49BE-A0FF-7FE16E3BDC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37760" y="1033271"/>
            <a:ext cx="6592824" cy="516636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D1BD6-1519-4431-9FAF-7D4F412997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0080" y="2972167"/>
            <a:ext cx="3859397" cy="32268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A587A0-353B-42C2-BA96-B1ADEDF64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171BA-CC09-47C8-A6DF-F5C5CB59CEEC}" type="datetime1">
              <a:rPr lang="en-US" smtClean="0"/>
              <a:t>4/10/2025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D5A88E-3957-4B76-B1BE-416402921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F7C5FD-E56A-4C66-8F23-087F95A2F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3798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B4E786-7636-4278-8595-D365D28A7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1371601"/>
            <a:ext cx="10890929" cy="10972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740849-7059-4C70-992B-5304D2EE9B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80" y="2633472"/>
            <a:ext cx="10890928" cy="35661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FEBF6-CEA6-4332-87B3-697807571C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4008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7DA38F49-B3E2-4BF0-BEC7-C30D34ABBB8D}" type="datetime1">
              <a:rPr lang="en-US" smtClean="0"/>
              <a:t>4/10/2025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6BAF94-621C-43E1-BA0C-410A689903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67622" y="6356350"/>
            <a:ext cx="40403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D19E5-9E16-48C9-AAE2-0C70679A8D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7995" y="6356350"/>
            <a:ext cx="7230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49594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79" r:id="rId6"/>
    <p:sldLayoutId id="2147483675" r:id="rId7"/>
    <p:sldLayoutId id="2147483676" r:id="rId8"/>
    <p:sldLayoutId id="2147483677" r:id="rId9"/>
    <p:sldLayoutId id="2147483678" r:id="rId10"/>
    <p:sldLayoutId id="2147483680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87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93776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51560" indent="-28575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98448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field of strawberries with flowers&#10;&#10;AI-generated content may be incorrect.">
            <a:extLst>
              <a:ext uri="{FF2B5EF4-FFF2-40B4-BE49-F238E27FC236}">
                <a16:creationId xmlns:a16="http://schemas.microsoft.com/office/drawing/2014/main" id="{BF5A1AE4-3759-D7F2-CB6C-307C2C53A5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156" b="1844"/>
          <a:stretch/>
        </p:blipFill>
        <p:spPr>
          <a:xfrm>
            <a:off x="27433" y="10"/>
            <a:ext cx="12192000" cy="6857990"/>
          </a:xfrm>
          <a:prstGeom prst="rect">
            <a:avLst/>
          </a:prstGeom>
          <a:solidFill>
            <a:schemeClr val="accent2"/>
          </a:solidFill>
        </p:spPr>
      </p:pic>
      <p:sp>
        <p:nvSpPr>
          <p:cNvPr id="29" name="Frame 28">
            <a:extLst>
              <a:ext uri="{FF2B5EF4-FFF2-40B4-BE49-F238E27FC236}">
                <a16:creationId xmlns:a16="http://schemas.microsoft.com/office/drawing/2014/main" id="{A03F65DA-E601-BE19-D935-6DD64A83F8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7018" y="136525"/>
            <a:ext cx="7104857" cy="6584950"/>
          </a:xfrm>
          <a:prstGeom prst="frame">
            <a:avLst>
              <a:gd name="adj1" fmla="val 8000"/>
            </a:avLst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36136311-C81B-47C5-AE0A-5641A5A595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24436" y="1066800"/>
            <a:ext cx="4389120" cy="47244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9E3CC2-B855-32EF-3B7B-B14F2C56A6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30487" y="1562101"/>
            <a:ext cx="3551402" cy="2738530"/>
          </a:xfrm>
        </p:spPr>
        <p:txBody>
          <a:bodyPr anchor="t">
            <a:normAutofit/>
          </a:bodyPr>
          <a:lstStyle/>
          <a:p>
            <a:r>
              <a:rPr lang="en-US" sz="4800" dirty="0"/>
              <a:t>Strawberry Detection – 3 Ways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CD552D-99FC-C744-2CAA-967046FBDC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30487" y="4358566"/>
            <a:ext cx="3579790" cy="875824"/>
          </a:xfrm>
        </p:spPr>
        <p:txBody>
          <a:bodyPr>
            <a:normAutofit/>
          </a:bodyPr>
          <a:lstStyle/>
          <a:p>
            <a:r>
              <a:rPr lang="en-US" dirty="0"/>
              <a:t>Jerry Yu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CC73A33-65FF-41A9-A3B0-006753CD10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324436" y="5780876"/>
            <a:ext cx="438912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E4FF0657-E24E-E7B9-A6DA-99F8AD750070}"/>
              </a:ext>
            </a:extLst>
          </p:cNvPr>
          <p:cNvSpPr/>
          <p:nvPr/>
        </p:nvSpPr>
        <p:spPr>
          <a:xfrm>
            <a:off x="2807208" y="3182112"/>
            <a:ext cx="1005840" cy="740664"/>
          </a:xfrm>
          <a:prstGeom prst="rect">
            <a:avLst/>
          </a:prstGeom>
          <a:noFill/>
          <a:ln w="762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505930C-8C0C-D706-C596-9446C1D71B2F}"/>
              </a:ext>
            </a:extLst>
          </p:cNvPr>
          <p:cNvSpPr/>
          <p:nvPr/>
        </p:nvSpPr>
        <p:spPr>
          <a:xfrm>
            <a:off x="4607821" y="2940510"/>
            <a:ext cx="704843" cy="643938"/>
          </a:xfrm>
          <a:prstGeom prst="rect">
            <a:avLst/>
          </a:prstGeom>
          <a:noFill/>
          <a:ln w="762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786036C-E8FB-36B3-A701-FC002D5A9308}"/>
              </a:ext>
            </a:extLst>
          </p:cNvPr>
          <p:cNvSpPr/>
          <p:nvPr/>
        </p:nvSpPr>
        <p:spPr>
          <a:xfrm>
            <a:off x="5743578" y="5458906"/>
            <a:ext cx="721230" cy="768157"/>
          </a:xfrm>
          <a:prstGeom prst="rect">
            <a:avLst/>
          </a:prstGeom>
          <a:noFill/>
          <a:ln w="762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68A6B9C-EA3F-22EB-83A1-4E2C04F7891B}"/>
              </a:ext>
            </a:extLst>
          </p:cNvPr>
          <p:cNvSpPr/>
          <p:nvPr/>
        </p:nvSpPr>
        <p:spPr>
          <a:xfrm>
            <a:off x="2686434" y="5613118"/>
            <a:ext cx="806574" cy="613945"/>
          </a:xfrm>
          <a:prstGeom prst="rect">
            <a:avLst/>
          </a:prstGeom>
          <a:noFill/>
          <a:ln w="762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 descr="A red sign with white text&#10;&#10;AI-generated content may be incorrect.">
            <a:extLst>
              <a:ext uri="{FF2B5EF4-FFF2-40B4-BE49-F238E27FC236}">
                <a16:creationId xmlns:a16="http://schemas.microsoft.com/office/drawing/2014/main" id="{899452ED-A4D8-2D2B-6067-5D7183710D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017" y="136524"/>
            <a:ext cx="1123144" cy="540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350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1" grpId="0" animBg="1"/>
      <p:bldP spid="15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4CBDB5-B4C4-3575-56EC-878F48D85E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A0D6D-AF6F-FF38-5154-060BFE003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Qwen-2.5-VL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D70E2B4-B709-D4E9-E59C-4D4B7BE416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6172" y="150741"/>
            <a:ext cx="1117095" cy="1004484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1D66B9F-088B-9FF3-34E6-4747AEFC59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40079" y="2026609"/>
            <a:ext cx="6126481" cy="4252090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783D8B4-8194-5EC1-43D4-8EF3C267C1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66560" y="2252312"/>
            <a:ext cx="5093875" cy="3633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2845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334D0E-C66B-13E2-6924-A3F85970DF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E6E36CE-ED31-636D-38B6-65F25D92625A}"/>
              </a:ext>
            </a:extLst>
          </p:cNvPr>
          <p:cNvSpPr txBox="1"/>
          <p:nvPr/>
        </p:nvSpPr>
        <p:spPr>
          <a:xfrm>
            <a:off x="685799" y="1655064"/>
            <a:ext cx="1033273" cy="1323439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pPr algn="ctr" rtl="0">
              <a:buNone/>
            </a:pPr>
            <a:r>
              <a:rPr lang="en-US" sz="8000" b="1" dirty="0">
                <a:solidFill>
                  <a:srgbClr val="00303D"/>
                </a:solidFill>
                <a:effectLst/>
                <a:latin typeface="Montserrat" panose="00000500000000000000" pitchFamily="2" charset="0"/>
              </a:rPr>
              <a:t>3</a:t>
            </a:r>
            <a:endParaRPr lang="en-US" sz="8000" b="0" dirty="0">
              <a:effectLst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7D6C67F-B551-4925-8264-45E0DB9EC672}"/>
              </a:ext>
            </a:extLst>
          </p:cNvPr>
          <p:cNvSpPr txBox="1">
            <a:spLocks/>
          </p:cNvSpPr>
          <p:nvPr/>
        </p:nvSpPr>
        <p:spPr>
          <a:xfrm>
            <a:off x="685798" y="3169920"/>
            <a:ext cx="7333489" cy="160324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8000" dirty="0"/>
              <a:t>Validation</a:t>
            </a:r>
          </a:p>
        </p:txBody>
      </p:sp>
    </p:spTree>
    <p:extLst>
      <p:ext uri="{BB962C8B-B14F-4D97-AF65-F5344CB8AC3E}">
        <p14:creationId xmlns:p14="http://schemas.microsoft.com/office/powerpoint/2010/main" val="1408345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53FF7E-85AD-6CB9-5733-46A473D21E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67A391-8F2E-0E95-0086-6787BE4AC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Fine Tuning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D2BE14-1F9B-02FC-823D-B434727F98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79" y="2220172"/>
            <a:ext cx="6877251" cy="39794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3 Approaches were used for the Version 4 Dataset</a:t>
            </a:r>
          </a:p>
          <a:p>
            <a:r>
              <a:rPr lang="en-US" dirty="0"/>
              <a:t>Used `</a:t>
            </a:r>
            <a:r>
              <a:rPr lang="en-US" dirty="0" err="1"/>
              <a:t>Model.train</a:t>
            </a:r>
            <a:r>
              <a:rPr lang="en-US" dirty="0"/>
              <a:t>()` with default settings</a:t>
            </a:r>
          </a:p>
          <a:p>
            <a:r>
              <a:rPr lang="en-US" dirty="0"/>
              <a:t>Use </a:t>
            </a:r>
            <a:r>
              <a:rPr lang="en-US" dirty="0" err="1"/>
              <a:t>Ultralytics</a:t>
            </a:r>
            <a:r>
              <a:rPr lang="en-US" dirty="0"/>
              <a:t>’ </a:t>
            </a:r>
            <a:r>
              <a:rPr lang="en-US" dirty="0" err="1"/>
              <a:t>model.tune</a:t>
            </a:r>
            <a:r>
              <a:rPr lang="en-US" dirty="0"/>
              <a:t>() genetic Algorithm to tune augmentation and training hyperparameters together</a:t>
            </a:r>
          </a:p>
          <a:p>
            <a:pPr lvl="1"/>
            <a:r>
              <a:rPr lang="en-US" dirty="0"/>
              <a:t>10 iterations for 100 epochs an </a:t>
            </a:r>
            <a:r>
              <a:rPr lang="en-US" dirty="0" err="1"/>
              <a:t>interation</a:t>
            </a:r>
            <a:endParaRPr lang="en-US" dirty="0"/>
          </a:p>
          <a:p>
            <a:pPr lvl="1"/>
            <a:r>
              <a:rPr lang="en-US" dirty="0"/>
              <a:t>274 iterations for 30 epochs an </a:t>
            </a:r>
            <a:r>
              <a:rPr lang="en-US" dirty="0" err="1"/>
              <a:t>interation</a:t>
            </a:r>
            <a:endParaRPr lang="en-US" dirty="0"/>
          </a:p>
          <a:p>
            <a:r>
              <a:rPr lang="en-US" dirty="0"/>
              <a:t>Hyperparameters tuned were lr0,lrf,momentum, weight decay, warmup epochs, box, </a:t>
            </a:r>
            <a:r>
              <a:rPr lang="en-US" dirty="0" err="1"/>
              <a:t>cls</a:t>
            </a:r>
            <a:r>
              <a:rPr lang="en-US" dirty="0"/>
              <a:t>, </a:t>
            </a:r>
            <a:r>
              <a:rPr lang="en-US" dirty="0" err="1"/>
              <a:t>hsv_h</a:t>
            </a:r>
            <a:r>
              <a:rPr lang="en-US" dirty="0"/>
              <a:t>, </a:t>
            </a:r>
            <a:r>
              <a:rPr lang="en-US" dirty="0" err="1"/>
              <a:t>hsv_s,hsv_v</a:t>
            </a:r>
            <a:r>
              <a:rPr lang="en-US" dirty="0"/>
              <a:t>, and translate</a:t>
            </a:r>
          </a:p>
        </p:txBody>
      </p:sp>
      <p:pic>
        <p:nvPicPr>
          <p:cNvPr id="5" name="Picture 4" descr="A graph with a line and dots&#10;&#10;AI-generated content may be incorrect.">
            <a:extLst>
              <a:ext uri="{FF2B5EF4-FFF2-40B4-BE49-F238E27FC236}">
                <a16:creationId xmlns:a16="http://schemas.microsoft.com/office/drawing/2014/main" id="{814E87E2-8165-9612-8F55-91CB112607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7330" y="873595"/>
            <a:ext cx="4122830" cy="2473698"/>
          </a:xfrm>
          <a:prstGeom prst="rect">
            <a:avLst/>
          </a:prstGeom>
        </p:spPr>
      </p:pic>
      <p:pic>
        <p:nvPicPr>
          <p:cNvPr id="8" name="Picture 7" descr="A graph with blue and orange dots&#10;&#10;AI-generated content may be incorrect.">
            <a:extLst>
              <a:ext uri="{FF2B5EF4-FFF2-40B4-BE49-F238E27FC236}">
                <a16:creationId xmlns:a16="http://schemas.microsoft.com/office/drawing/2014/main" id="{3C5AC138-D6BF-29A4-EFC9-6D9C98E3BD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7330" y="3429000"/>
            <a:ext cx="4122830" cy="2473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5605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16F27A6-6603-EBB1-2EC7-A2118329DC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63F27BC-7079-4FF7-8F7C-ABC82FA3C2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45FD9D-E5B0-7591-5E7F-70084B77EC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371600"/>
            <a:ext cx="3677920" cy="3919267"/>
          </a:xfrm>
        </p:spPr>
        <p:txBody>
          <a:bodyPr anchor="t">
            <a:normAutofit/>
          </a:bodyPr>
          <a:lstStyle/>
          <a:p>
            <a:r>
              <a:rPr lang="en-US"/>
              <a:t>Ultralytics</a:t>
            </a:r>
            <a:r>
              <a:rPr lang="en-US" dirty="0"/>
              <a:t> Results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0BBF191-9CC8-4313-B1CA-8DF1A53AE4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AF618E76-6055-141A-B0A0-57556F79F53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06076738"/>
              </p:ext>
            </p:extLst>
          </p:nvPr>
        </p:nvGraphicFramePr>
        <p:xfrm>
          <a:off x="5051651" y="2121196"/>
          <a:ext cx="6479360" cy="34271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7447">
                  <a:extLst>
                    <a:ext uri="{9D8B030D-6E8A-4147-A177-3AD203B41FA5}">
                      <a16:colId xmlns:a16="http://schemas.microsoft.com/office/drawing/2014/main" val="2019812377"/>
                    </a:ext>
                  </a:extLst>
                </a:gridCol>
                <a:gridCol w="1261636">
                  <a:extLst>
                    <a:ext uri="{9D8B030D-6E8A-4147-A177-3AD203B41FA5}">
                      <a16:colId xmlns:a16="http://schemas.microsoft.com/office/drawing/2014/main" val="2880286059"/>
                    </a:ext>
                  </a:extLst>
                </a:gridCol>
                <a:gridCol w="927824">
                  <a:extLst>
                    <a:ext uri="{9D8B030D-6E8A-4147-A177-3AD203B41FA5}">
                      <a16:colId xmlns:a16="http://schemas.microsoft.com/office/drawing/2014/main" val="4240142860"/>
                    </a:ext>
                  </a:extLst>
                </a:gridCol>
                <a:gridCol w="1027681">
                  <a:extLst>
                    <a:ext uri="{9D8B030D-6E8A-4147-A177-3AD203B41FA5}">
                      <a16:colId xmlns:a16="http://schemas.microsoft.com/office/drawing/2014/main" val="558757908"/>
                    </a:ext>
                  </a:extLst>
                </a:gridCol>
                <a:gridCol w="1064772">
                  <a:extLst>
                    <a:ext uri="{9D8B030D-6E8A-4147-A177-3AD203B41FA5}">
                      <a16:colId xmlns:a16="http://schemas.microsoft.com/office/drawing/2014/main" val="2946192911"/>
                    </a:ext>
                  </a:extLst>
                </a:gridCol>
              </a:tblGrid>
              <a:tr h="68542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Model</a:t>
                      </a:r>
                      <a:endParaRPr lang="en-US" sz="20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7119" marR="17119" marT="1711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Precision (P)</a:t>
                      </a:r>
                      <a:endParaRPr lang="en-US" sz="20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7119" marR="17119" marT="1711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Recall (R)</a:t>
                      </a:r>
                      <a:endParaRPr lang="en-US" sz="20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7119" marR="17119" marT="1711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mAP50</a:t>
                      </a:r>
                      <a:endParaRPr lang="en-US" sz="20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7119" marR="17119" marT="1711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mAP50-95</a:t>
                      </a:r>
                      <a:endParaRPr lang="en-US" sz="20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7119" marR="17119" marT="17119" marB="0" anchor="ctr"/>
                </a:tc>
                <a:extLst>
                  <a:ext uri="{0D108BD9-81ED-4DB2-BD59-A6C34878D82A}">
                    <a16:rowId xmlns:a16="http://schemas.microsoft.com/office/drawing/2014/main" val="3250601182"/>
                  </a:ext>
                </a:extLst>
              </a:tr>
              <a:tr h="685426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u="none" strike="noStrike">
                          <a:effectLst/>
                        </a:rPr>
                        <a:t>Yolo11 Finetuned Default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7119" marR="17119" marT="1711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u="none" strike="noStrike">
                          <a:effectLst/>
                        </a:rPr>
                        <a:t>0.756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7119" marR="17119" marT="1711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u="none" strike="noStrike">
                          <a:effectLst/>
                        </a:rPr>
                        <a:t>0.69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7119" marR="17119" marT="1711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u="none" strike="noStrike">
                          <a:effectLst/>
                        </a:rPr>
                        <a:t>0.68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7119" marR="17119" marT="1711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u="none" strike="noStrike">
                          <a:effectLst/>
                        </a:rPr>
                        <a:t>0.372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7119" marR="17119" marT="17119" marB="0" anchor="ctr"/>
                </a:tc>
                <a:extLst>
                  <a:ext uri="{0D108BD9-81ED-4DB2-BD59-A6C34878D82A}">
                    <a16:rowId xmlns:a16="http://schemas.microsoft.com/office/drawing/2014/main" val="2632616363"/>
                  </a:ext>
                </a:extLst>
              </a:tr>
              <a:tr h="685426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u="none" strike="noStrike">
                          <a:effectLst/>
                        </a:rPr>
                        <a:t>Yolo11 Finetuned Best of 274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7119" marR="17119" marT="1711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u="none" strike="noStrike">
                          <a:effectLst/>
                        </a:rPr>
                        <a:t>0.745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7119" marR="17119" marT="1711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u="none" strike="noStrike">
                          <a:effectLst/>
                        </a:rPr>
                        <a:t>0.672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7119" marR="17119" marT="1711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u="none" strike="noStrike">
                          <a:effectLst/>
                        </a:rPr>
                        <a:t>0.714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7119" marR="17119" marT="1711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u="none" strike="noStrike">
                          <a:effectLst/>
                        </a:rPr>
                        <a:t>0.372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7119" marR="17119" marT="17119" marB="0" anchor="ctr"/>
                </a:tc>
                <a:extLst>
                  <a:ext uri="{0D108BD9-81ED-4DB2-BD59-A6C34878D82A}">
                    <a16:rowId xmlns:a16="http://schemas.microsoft.com/office/drawing/2014/main" val="2472225230"/>
                  </a:ext>
                </a:extLst>
              </a:tr>
              <a:tr h="685426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u="none" strike="noStrike" dirty="0">
                          <a:effectLst/>
                        </a:rPr>
                        <a:t>Yolo 11 Finetune Best of 10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7119" marR="17119" marT="1711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u="none" strike="noStrike">
                          <a:effectLst/>
                        </a:rPr>
                        <a:t>0.809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7119" marR="17119" marT="1711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u="none" strike="noStrike">
                          <a:effectLst/>
                        </a:rPr>
                        <a:t>0.712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7119" marR="17119" marT="1711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u="none" strike="noStrike">
                          <a:effectLst/>
                        </a:rPr>
                        <a:t>0.733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7119" marR="17119" marT="1711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u="none" strike="noStrike" dirty="0">
                          <a:effectLst/>
                        </a:rPr>
                        <a:t>0.384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7119" marR="17119" marT="17119" marB="0" anchor="ctr"/>
                </a:tc>
                <a:extLst>
                  <a:ext uri="{0D108BD9-81ED-4DB2-BD59-A6C34878D82A}">
                    <a16:rowId xmlns:a16="http://schemas.microsoft.com/office/drawing/2014/main" val="1534923509"/>
                  </a:ext>
                </a:extLst>
              </a:tr>
              <a:tr h="685426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u="none" strike="noStrike" dirty="0" err="1">
                          <a:effectLst/>
                        </a:rPr>
                        <a:t>Yoloe</a:t>
                      </a:r>
                      <a:r>
                        <a:rPr lang="en-US" sz="2000" u="none" strike="noStrike" dirty="0">
                          <a:effectLst/>
                        </a:rPr>
                        <a:t> detection +custom label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7119" marR="17119" marT="1711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u="none" strike="noStrike">
                          <a:effectLst/>
                        </a:rPr>
                        <a:t>0.635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7119" marR="17119" marT="1711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u="none" strike="noStrike">
                          <a:effectLst/>
                        </a:rPr>
                        <a:t>0.699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7119" marR="17119" marT="1711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u="none" strike="noStrike">
                          <a:effectLst/>
                        </a:rPr>
                        <a:t>0.691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7119" marR="17119" marT="1711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u="none" strike="noStrike" dirty="0">
                          <a:effectLst/>
                        </a:rPr>
                        <a:t>0.45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7119" marR="17119" marT="17119" marB="0" anchor="ctr"/>
                </a:tc>
                <a:extLst>
                  <a:ext uri="{0D108BD9-81ED-4DB2-BD59-A6C34878D82A}">
                    <a16:rowId xmlns:a16="http://schemas.microsoft.com/office/drawing/2014/main" val="1998664435"/>
                  </a:ext>
                </a:extLst>
              </a:tr>
            </a:tbl>
          </a:graphicData>
        </a:graphic>
      </p:graphicFrame>
      <p:pic>
        <p:nvPicPr>
          <p:cNvPr id="13" name="Picture 12" descr="A graph of a curve&#10;&#10;AI-generated content may be incorrect.">
            <a:extLst>
              <a:ext uri="{FF2B5EF4-FFF2-40B4-BE49-F238E27FC236}">
                <a16:creationId xmlns:a16="http://schemas.microsoft.com/office/drawing/2014/main" id="{ABA91F4B-1EF1-2CE6-34EF-608788697A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232" y="3146284"/>
            <a:ext cx="4099400" cy="2732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10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CED656-22EA-9804-B441-DC7227B259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2090" y="514713"/>
            <a:ext cx="10316828" cy="1032576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4800" dirty="0"/>
              <a:t>Demo: Zero Shot Detection with </a:t>
            </a:r>
            <a:r>
              <a:rPr lang="en-US" sz="4800" dirty="0" err="1"/>
              <a:t>YOLOe</a:t>
            </a:r>
            <a:endParaRPr lang="en-US" sz="48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EDD1631-579D-673C-FC3D-7CFEFE580A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3308" y="1671198"/>
            <a:ext cx="4546606" cy="45466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989A59D-D113-1AD2-A0A1-9468664ACF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6702" y="1671198"/>
            <a:ext cx="4546606" cy="4546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9910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0A455F-3510-8F8D-C2DB-2066FB0B37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FD2435-50D3-77A1-798E-5B5041A6A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2090" y="514713"/>
            <a:ext cx="10316828" cy="1032576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4800" dirty="0"/>
              <a:t>Demo: Zero Shot Detection with </a:t>
            </a:r>
            <a:r>
              <a:rPr lang="en-US" sz="4800" dirty="0" err="1"/>
              <a:t>YOLOe</a:t>
            </a:r>
            <a:endParaRPr lang="en-US" sz="4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94570DC-AEFE-C6BB-74F2-01D7262456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3306" y="1761423"/>
            <a:ext cx="4464789" cy="4464789"/>
          </a:xfrm>
          <a:prstGeom prst="rect">
            <a:avLst/>
          </a:prstGeom>
        </p:spPr>
      </p:pic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A4CB01BF-3ACC-E88F-BB11-19CDF0ED57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46701" y="1679607"/>
            <a:ext cx="4546605" cy="4546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8480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3FF53F-4994-1EB0-3D37-29E3A8C013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44AFB8A-9E29-0F58-8369-14678514101A}"/>
              </a:ext>
            </a:extLst>
          </p:cNvPr>
          <p:cNvSpPr txBox="1"/>
          <p:nvPr/>
        </p:nvSpPr>
        <p:spPr>
          <a:xfrm>
            <a:off x="685799" y="1655064"/>
            <a:ext cx="1033273" cy="1323439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pPr algn="ctr" rtl="0">
              <a:buNone/>
            </a:pPr>
            <a:r>
              <a:rPr lang="en-US" sz="8000" b="1" dirty="0">
                <a:solidFill>
                  <a:srgbClr val="00303D"/>
                </a:solidFill>
                <a:effectLst/>
                <a:latin typeface="Montserrat" panose="00000500000000000000" pitchFamily="2" charset="0"/>
              </a:rPr>
              <a:t>4</a:t>
            </a:r>
            <a:endParaRPr lang="en-US" sz="8000" b="0" dirty="0">
              <a:effectLst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89E2D7F2-A47B-0DD9-9418-45E14AEE28E9}"/>
              </a:ext>
            </a:extLst>
          </p:cNvPr>
          <p:cNvSpPr txBox="1">
            <a:spLocks/>
          </p:cNvSpPr>
          <p:nvPr/>
        </p:nvSpPr>
        <p:spPr>
          <a:xfrm>
            <a:off x="685798" y="3169920"/>
            <a:ext cx="7333489" cy="160324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8000" dirty="0"/>
              <a:t>Next Steps</a:t>
            </a:r>
          </a:p>
        </p:txBody>
      </p:sp>
    </p:spTree>
    <p:extLst>
      <p:ext uri="{BB962C8B-B14F-4D97-AF65-F5344CB8AC3E}">
        <p14:creationId xmlns:p14="http://schemas.microsoft.com/office/powerpoint/2010/main" val="16055321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7315AE-C21B-D519-323B-47271BDF1D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1FB11E-D6D7-2029-DF02-6999C4C393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1371601"/>
            <a:ext cx="10890929" cy="707456"/>
          </a:xfrm>
        </p:spPr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3A5031-4F88-EF32-EF28-8C06103F7F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79" y="2220172"/>
            <a:ext cx="6877251" cy="3979460"/>
          </a:xfrm>
        </p:spPr>
        <p:txBody>
          <a:bodyPr>
            <a:normAutofit/>
          </a:bodyPr>
          <a:lstStyle/>
          <a:p>
            <a:r>
              <a:rPr lang="en-US" dirty="0"/>
              <a:t>More Care needed with Selection of Tunable </a:t>
            </a:r>
            <a:r>
              <a:rPr lang="en-US" dirty="0" err="1"/>
              <a:t>Hyperparamters</a:t>
            </a:r>
            <a:endParaRPr lang="en-US" dirty="0"/>
          </a:p>
          <a:p>
            <a:pPr lvl="1"/>
            <a:r>
              <a:rPr lang="en-US" dirty="0"/>
              <a:t>Computationally Expensive</a:t>
            </a:r>
          </a:p>
          <a:p>
            <a:pPr lvl="1"/>
            <a:r>
              <a:rPr lang="en-US" dirty="0"/>
              <a:t>Genetic Evolution not as effective with a large search space</a:t>
            </a:r>
          </a:p>
          <a:p>
            <a:r>
              <a:rPr lang="en-US" dirty="0"/>
              <a:t>Smaller Sample Sizes are an issue for achieving Good performance</a:t>
            </a:r>
          </a:p>
          <a:p>
            <a:r>
              <a:rPr lang="en-US" dirty="0"/>
              <a:t>For simple classes, Zero-shot Approaches are Competitive to Fine Tuning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30723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2707BF-B8D6-4E9F-5788-39F26FD0FD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DE9503-A1D6-9A55-C288-34D8C07559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1371601"/>
            <a:ext cx="10890929" cy="707456"/>
          </a:xfrm>
        </p:spPr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AF8449-F131-89C7-DECE-7C6CC63CD4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79" y="2220172"/>
            <a:ext cx="6877251" cy="3979460"/>
          </a:xfrm>
        </p:spPr>
        <p:txBody>
          <a:bodyPr>
            <a:normAutofit/>
          </a:bodyPr>
          <a:lstStyle/>
          <a:p>
            <a:r>
              <a:rPr lang="en-US" dirty="0"/>
              <a:t>Better Hyperparameter Tuning</a:t>
            </a:r>
          </a:p>
          <a:p>
            <a:pPr lvl="1"/>
            <a:r>
              <a:rPr lang="en-US" dirty="0"/>
              <a:t>ASHA algorithm for early stopping</a:t>
            </a:r>
          </a:p>
          <a:p>
            <a:r>
              <a:rPr lang="en-US" dirty="0"/>
              <a:t>Semi-Supervised Learning</a:t>
            </a:r>
          </a:p>
          <a:p>
            <a:pPr lvl="1"/>
            <a:r>
              <a:rPr lang="en-US" dirty="0"/>
              <a:t>Diffusion or GAN generation? </a:t>
            </a:r>
          </a:p>
          <a:p>
            <a:pPr lvl="1"/>
            <a:r>
              <a:rPr lang="en-US" dirty="0"/>
              <a:t>Use best/more complex models as teachers for labeling</a:t>
            </a:r>
          </a:p>
          <a:p>
            <a:r>
              <a:rPr lang="en-US" dirty="0"/>
              <a:t>VLLM Quantization/Distillation</a:t>
            </a:r>
          </a:p>
          <a:p>
            <a:r>
              <a:rPr lang="en-US" dirty="0" err="1"/>
              <a:t>YOLOe</a:t>
            </a:r>
            <a:r>
              <a:rPr lang="en-US" dirty="0"/>
              <a:t> Tuning</a:t>
            </a:r>
          </a:p>
          <a:p>
            <a:pPr lvl="1"/>
            <a:r>
              <a:rPr lang="en-US" dirty="0"/>
              <a:t>Test SAVPE and </a:t>
            </a:r>
            <a:r>
              <a:rPr lang="en-US" dirty="0" err="1"/>
              <a:t>RepRTA</a:t>
            </a:r>
            <a:r>
              <a:rPr lang="en-US" dirty="0"/>
              <a:t> only tuning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7182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84FBB1-EC22-2015-A9A1-7CBDF6372B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B711F4-773C-02F4-1F08-5D2BB8F00B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1371601"/>
            <a:ext cx="10890929" cy="707456"/>
          </a:xfrm>
        </p:spPr>
        <p:txBody>
          <a:bodyPr/>
          <a:lstStyle/>
          <a:p>
            <a:r>
              <a:rPr lang="en-US" dirty="0"/>
              <a:t>Selected 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E9D175-6278-7CBA-F4A2-0F915D13D3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79" y="2220172"/>
            <a:ext cx="8074153" cy="3979460"/>
          </a:xfrm>
        </p:spPr>
        <p:txBody>
          <a:bodyPr>
            <a:normAutofit/>
          </a:bodyPr>
          <a:lstStyle/>
          <a:p>
            <a:r>
              <a:rPr lang="en-US" dirty="0" err="1"/>
              <a:t>Ultralytics</a:t>
            </a:r>
            <a:r>
              <a:rPr lang="en-US" dirty="0"/>
              <a:t> Docs &amp; </a:t>
            </a:r>
            <a:r>
              <a:rPr lang="en-US" dirty="0" err="1"/>
              <a:t>Github</a:t>
            </a:r>
            <a:r>
              <a:rPr lang="en-US" dirty="0"/>
              <a:t> (tuning, validation, YOLO11, </a:t>
            </a:r>
            <a:r>
              <a:rPr lang="en-US" dirty="0" err="1"/>
              <a:t>YOLOe</a:t>
            </a:r>
            <a:r>
              <a:rPr lang="en-US" dirty="0"/>
              <a:t>)</a:t>
            </a:r>
          </a:p>
          <a:p>
            <a:r>
              <a:rPr lang="en-US" dirty="0" err="1"/>
              <a:t>Roboflow</a:t>
            </a:r>
            <a:r>
              <a:rPr lang="en-US" dirty="0"/>
              <a:t> Docs &amp; </a:t>
            </a:r>
            <a:r>
              <a:rPr lang="en-US" dirty="0" err="1"/>
              <a:t>Github</a:t>
            </a:r>
            <a:r>
              <a:rPr lang="en-US" dirty="0"/>
              <a:t> (Using </a:t>
            </a:r>
            <a:r>
              <a:rPr lang="en-US" dirty="0" err="1"/>
              <a:t>YOLOe</a:t>
            </a:r>
            <a:r>
              <a:rPr lang="en-US" dirty="0"/>
              <a:t>, training YOLO11, Using Qwen2.5 3B)</a:t>
            </a:r>
          </a:p>
          <a:p>
            <a:r>
              <a:rPr lang="en-US" dirty="0"/>
              <a:t>Qwen 2.5 Whitepaper</a:t>
            </a:r>
          </a:p>
          <a:p>
            <a:r>
              <a:rPr lang="en-US" dirty="0"/>
              <a:t>Mi and Yan 2024</a:t>
            </a:r>
          </a:p>
          <a:p>
            <a:r>
              <a:rPr lang="en-US" dirty="0"/>
              <a:t>Brainstorming: Qwen 2.5 32b &amp; </a:t>
            </a:r>
            <a:r>
              <a:rPr lang="en-US" dirty="0" err="1"/>
              <a:t>Chatgpt</a:t>
            </a:r>
            <a:r>
              <a:rPr lang="en-US" dirty="0"/>
              <a:t> 40</a:t>
            </a:r>
          </a:p>
          <a:p>
            <a:r>
              <a:rPr lang="en-US" dirty="0"/>
              <a:t>Data Curation Gemma 3 27b</a:t>
            </a:r>
          </a:p>
          <a:p>
            <a:r>
              <a:rPr lang="en-US" dirty="0"/>
              <a:t>Image Generation: 4o image generator, realistic visionV51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88406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51826B-C9CC-01B9-867B-5C60E28CD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this Presentation: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D3EA8A-1C22-2C5D-5FEF-0AEDE8CE00F5}"/>
              </a:ext>
            </a:extLst>
          </p:cNvPr>
          <p:cNvSpPr txBox="1"/>
          <p:nvPr/>
        </p:nvSpPr>
        <p:spPr>
          <a:xfrm>
            <a:off x="640079" y="2468880"/>
            <a:ext cx="1033273" cy="861774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pPr algn="ctr" rtl="0">
              <a:buNone/>
            </a:pPr>
            <a:r>
              <a:rPr lang="en-US" sz="5000" b="1" dirty="0">
                <a:solidFill>
                  <a:srgbClr val="00303D"/>
                </a:solidFill>
                <a:latin typeface="Montserrat" panose="00000500000000000000" pitchFamily="2" charset="0"/>
              </a:rPr>
              <a:t>1</a:t>
            </a:r>
            <a:endParaRPr lang="en-US" sz="5000" b="0" dirty="0">
              <a:effectLst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B3DB29-5ECE-13CB-A497-10323EA4B4DA}"/>
              </a:ext>
            </a:extLst>
          </p:cNvPr>
          <p:cNvSpPr txBox="1"/>
          <p:nvPr/>
        </p:nvSpPr>
        <p:spPr>
          <a:xfrm>
            <a:off x="5318760" y="4526280"/>
            <a:ext cx="1033273" cy="861774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pPr algn="ctr" rtl="0">
              <a:buNone/>
            </a:pPr>
            <a:r>
              <a:rPr lang="en-US" sz="5000" b="1" dirty="0">
                <a:solidFill>
                  <a:srgbClr val="00303D"/>
                </a:solidFill>
                <a:effectLst/>
                <a:latin typeface="Montserrat" panose="00000500000000000000" pitchFamily="2" charset="0"/>
              </a:rPr>
              <a:t>4</a:t>
            </a:r>
            <a:endParaRPr lang="en-US" sz="5000" b="0" dirty="0">
              <a:effectLst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BE06B2-5D3D-E459-2796-4723E2525997}"/>
              </a:ext>
            </a:extLst>
          </p:cNvPr>
          <p:cNvSpPr txBox="1"/>
          <p:nvPr/>
        </p:nvSpPr>
        <p:spPr>
          <a:xfrm>
            <a:off x="5308303" y="2468880"/>
            <a:ext cx="1033273" cy="861774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pPr algn="ctr" rtl="0">
              <a:buNone/>
            </a:pPr>
            <a:r>
              <a:rPr lang="en-US" sz="5000" b="1" dirty="0">
                <a:solidFill>
                  <a:srgbClr val="00303D"/>
                </a:solidFill>
                <a:effectLst/>
                <a:latin typeface="Montserrat" panose="00000500000000000000" pitchFamily="2" charset="0"/>
              </a:rPr>
              <a:t>2</a:t>
            </a:r>
            <a:endParaRPr lang="en-US" sz="5000" b="0" dirty="0">
              <a:effectLst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EC39586-BA67-3DF5-D2BC-BF1163E4A0B0}"/>
              </a:ext>
            </a:extLst>
          </p:cNvPr>
          <p:cNvSpPr txBox="1"/>
          <p:nvPr/>
        </p:nvSpPr>
        <p:spPr>
          <a:xfrm>
            <a:off x="640079" y="4526280"/>
            <a:ext cx="1033273" cy="861774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pPr algn="ctr" rtl="0">
              <a:buNone/>
            </a:pPr>
            <a:r>
              <a:rPr lang="en-US" sz="5000" b="1" dirty="0">
                <a:solidFill>
                  <a:srgbClr val="00303D"/>
                </a:solidFill>
                <a:effectLst/>
                <a:latin typeface="Montserrat" panose="00000500000000000000" pitchFamily="2" charset="0"/>
              </a:rPr>
              <a:t>3</a:t>
            </a:r>
            <a:endParaRPr lang="en-US" sz="5000" b="0" dirty="0">
              <a:effectLst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A3D4CB16-59E7-197E-F8FA-DB5CBDFC99E0}"/>
              </a:ext>
            </a:extLst>
          </p:cNvPr>
          <p:cNvSpPr txBox="1">
            <a:spLocks/>
          </p:cNvSpPr>
          <p:nvPr/>
        </p:nvSpPr>
        <p:spPr>
          <a:xfrm>
            <a:off x="5355337" y="3471673"/>
            <a:ext cx="5246032" cy="86177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Methods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5B61F1A9-AA75-E444-67A3-06CAA7F9EB97}"/>
              </a:ext>
            </a:extLst>
          </p:cNvPr>
          <p:cNvSpPr txBox="1">
            <a:spLocks/>
          </p:cNvSpPr>
          <p:nvPr/>
        </p:nvSpPr>
        <p:spPr>
          <a:xfrm>
            <a:off x="813393" y="3471673"/>
            <a:ext cx="5246032" cy="86177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The Dataset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58F30AFA-6849-4205-CB9C-AA97676F518E}"/>
              </a:ext>
            </a:extLst>
          </p:cNvPr>
          <p:cNvSpPr txBox="1">
            <a:spLocks/>
          </p:cNvSpPr>
          <p:nvPr/>
        </p:nvSpPr>
        <p:spPr>
          <a:xfrm>
            <a:off x="640079" y="5580887"/>
            <a:ext cx="5246032" cy="86177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Testing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FEF93943-7C6F-98D0-4945-A18A6C3D2183}"/>
              </a:ext>
            </a:extLst>
          </p:cNvPr>
          <p:cNvSpPr txBox="1">
            <a:spLocks/>
          </p:cNvSpPr>
          <p:nvPr/>
        </p:nvSpPr>
        <p:spPr>
          <a:xfrm>
            <a:off x="5282185" y="5580887"/>
            <a:ext cx="5246032" cy="86177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Future Steps</a:t>
            </a:r>
          </a:p>
        </p:txBody>
      </p:sp>
      <p:pic>
        <p:nvPicPr>
          <p:cNvPr id="17" name="Picture 16" descr="A cartoon cat looking through a magnifying glass&#10;&#10;AI-generated content may be incorrect.">
            <a:extLst>
              <a:ext uri="{FF2B5EF4-FFF2-40B4-BE49-F238E27FC236}">
                <a16:creationId xmlns:a16="http://schemas.microsoft.com/office/drawing/2014/main" id="{2C168C20-A18A-6541-7FFB-E34B7E39C1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4691" y="0"/>
            <a:ext cx="3643671" cy="3643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2808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E4A44D-22EC-A295-7184-C53C967429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A6F4F7B-27AE-ABC4-6694-D832F612F52E}"/>
              </a:ext>
            </a:extLst>
          </p:cNvPr>
          <p:cNvSpPr txBox="1"/>
          <p:nvPr/>
        </p:nvSpPr>
        <p:spPr>
          <a:xfrm>
            <a:off x="685799" y="1655064"/>
            <a:ext cx="1033273" cy="1323439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pPr algn="ctr" rtl="0">
              <a:buNone/>
            </a:pPr>
            <a:r>
              <a:rPr lang="en-US" sz="8000" b="1" dirty="0">
                <a:solidFill>
                  <a:srgbClr val="00303D"/>
                </a:solidFill>
                <a:latin typeface="Montserrat" panose="00000500000000000000" pitchFamily="2" charset="0"/>
              </a:rPr>
              <a:t>1</a:t>
            </a:r>
            <a:endParaRPr lang="en-US" sz="8000" b="0" dirty="0">
              <a:effectLst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8CF1CE62-29E5-2CB3-112E-FE6B27CC442B}"/>
              </a:ext>
            </a:extLst>
          </p:cNvPr>
          <p:cNvSpPr txBox="1">
            <a:spLocks/>
          </p:cNvSpPr>
          <p:nvPr/>
        </p:nvSpPr>
        <p:spPr>
          <a:xfrm>
            <a:off x="685798" y="3169920"/>
            <a:ext cx="7333489" cy="160324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8000" dirty="0"/>
              <a:t>The Dataset</a:t>
            </a:r>
          </a:p>
        </p:txBody>
      </p:sp>
    </p:spTree>
    <p:extLst>
      <p:ext uri="{BB962C8B-B14F-4D97-AF65-F5344CB8AC3E}">
        <p14:creationId xmlns:p14="http://schemas.microsoft.com/office/powerpoint/2010/main" val="24867937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4BD8D-FD48-485B-707B-AAC2E49B3A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4E345C-A343-CB0F-18BA-BB99E5CE80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Originally 63 Images, labeled by me, Shailesh and Steve</a:t>
            </a:r>
          </a:p>
          <a:p>
            <a:r>
              <a:rPr lang="en-US" dirty="0"/>
              <a:t>Added 8 Additional mostly null images for robustness</a:t>
            </a:r>
          </a:p>
          <a:p>
            <a:r>
              <a:rPr lang="en-US" dirty="0"/>
              <a:t>Augmentation</a:t>
            </a:r>
          </a:p>
          <a:p>
            <a:pPr lvl="1"/>
            <a:r>
              <a:rPr lang="en-US" dirty="0"/>
              <a:t>V1: 29 rotation, 21% saturation, 1.05% noise</a:t>
            </a:r>
          </a:p>
          <a:p>
            <a:pPr lvl="1"/>
            <a:r>
              <a:rPr lang="en-US" dirty="0"/>
              <a:t>Later versions just added noise, relying on </a:t>
            </a:r>
            <a:r>
              <a:rPr lang="en-US" dirty="0" err="1"/>
              <a:t>Ultralytics</a:t>
            </a:r>
            <a:r>
              <a:rPr lang="en-US" dirty="0"/>
              <a:t> augmentation</a:t>
            </a:r>
          </a:p>
        </p:txBody>
      </p:sp>
      <p:pic>
        <p:nvPicPr>
          <p:cNvPr id="5" name="Picture 4" descr="A close up of pink flowers&#10;&#10;AI-generated content may be incorrect.">
            <a:extLst>
              <a:ext uri="{FF2B5EF4-FFF2-40B4-BE49-F238E27FC236}">
                <a16:creationId xmlns:a16="http://schemas.microsoft.com/office/drawing/2014/main" id="{8E8E5626-A535-83D3-600A-FB9D6CE12D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4494" y="3630387"/>
            <a:ext cx="2727216" cy="2727216"/>
          </a:xfrm>
          <a:prstGeom prst="rect">
            <a:avLst/>
          </a:prstGeom>
        </p:spPr>
      </p:pic>
      <p:pic>
        <p:nvPicPr>
          <p:cNvPr id="7" name="Picture 6" descr="A group of strawberries growing on a plant&#10;&#10;AI-generated content may be incorrect.">
            <a:extLst>
              <a:ext uri="{FF2B5EF4-FFF2-40B4-BE49-F238E27FC236}">
                <a16:creationId xmlns:a16="http://schemas.microsoft.com/office/drawing/2014/main" id="{BD4AFF1E-043F-F494-9C30-65E69E6CF4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4494" y="903171"/>
            <a:ext cx="2727216" cy="2727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7730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606B03-D5E2-593A-C480-6857FE3D2F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AC792-3AE7-8712-E80C-373FE0504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29B2AA-54E0-EED8-1731-5950F70CD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633472"/>
            <a:ext cx="7474017" cy="3566160"/>
          </a:xfrm>
        </p:spPr>
        <p:txBody>
          <a:bodyPr/>
          <a:lstStyle/>
          <a:p>
            <a:r>
              <a:rPr lang="en-US" dirty="0"/>
              <a:t>Small Size: Small amount of labeled Data (73)</a:t>
            </a:r>
          </a:p>
          <a:p>
            <a:r>
              <a:rPr lang="en-US" dirty="0"/>
              <a:t>Inconsistent Labels: Noe everybody agreed on what was a ripe strawberry or whether to include blurry ripe strawberries</a:t>
            </a:r>
          </a:p>
          <a:p>
            <a:r>
              <a:rPr lang="en-US" dirty="0"/>
              <a:t>Domain Adaptation: Ability of model to generalize to other fruits or settings</a:t>
            </a:r>
          </a:p>
        </p:txBody>
      </p:sp>
      <p:pic>
        <p:nvPicPr>
          <p:cNvPr id="6" name="Picture 5" descr="A cartoon of a cat holding a basket&#10;&#10;AI-generated content may be incorrect.">
            <a:extLst>
              <a:ext uri="{FF2B5EF4-FFF2-40B4-BE49-F238E27FC236}">
                <a16:creationId xmlns:a16="http://schemas.microsoft.com/office/drawing/2014/main" id="{26072950-F620-91B7-E701-98FCF48CD2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3335" y="738739"/>
            <a:ext cx="3587014" cy="5380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884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38D7EE-BF4D-020A-7926-41414D3B21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CC14B92-8B97-935F-29DF-133D19518146}"/>
              </a:ext>
            </a:extLst>
          </p:cNvPr>
          <p:cNvSpPr txBox="1"/>
          <p:nvPr/>
        </p:nvSpPr>
        <p:spPr>
          <a:xfrm>
            <a:off x="685799" y="1655064"/>
            <a:ext cx="1033273" cy="1323439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pPr algn="ctr" rtl="0">
              <a:buNone/>
            </a:pPr>
            <a:r>
              <a:rPr lang="en-US" sz="8000" b="1" dirty="0">
                <a:solidFill>
                  <a:srgbClr val="00303D"/>
                </a:solidFill>
                <a:effectLst/>
                <a:latin typeface="Montserrat" panose="00000500000000000000" pitchFamily="2" charset="0"/>
              </a:rPr>
              <a:t>2</a:t>
            </a:r>
            <a:endParaRPr lang="en-US" sz="8000" b="0" dirty="0">
              <a:effectLst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6273A38-B74A-6F89-CE11-0C8700FA2DD8}"/>
              </a:ext>
            </a:extLst>
          </p:cNvPr>
          <p:cNvSpPr txBox="1">
            <a:spLocks/>
          </p:cNvSpPr>
          <p:nvPr/>
        </p:nvSpPr>
        <p:spPr>
          <a:xfrm>
            <a:off x="685798" y="3169920"/>
            <a:ext cx="8028434" cy="160324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8000" dirty="0"/>
              <a:t>Methods</a:t>
            </a:r>
          </a:p>
        </p:txBody>
      </p:sp>
    </p:spTree>
    <p:extLst>
      <p:ext uri="{BB962C8B-B14F-4D97-AF65-F5344CB8AC3E}">
        <p14:creationId xmlns:p14="http://schemas.microsoft.com/office/powerpoint/2010/main" val="36886939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77B4D68-7604-8B93-C4B2-5CF1ABD469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63F27BC-7079-4FF7-8F7C-ABC82FA3C2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69BA10-4D21-F9C2-6880-A7EC5AE560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371600"/>
            <a:ext cx="3677920" cy="3919267"/>
          </a:xfrm>
        </p:spPr>
        <p:txBody>
          <a:bodyPr anchor="t">
            <a:normAutofit/>
          </a:bodyPr>
          <a:lstStyle/>
          <a:p>
            <a:r>
              <a:rPr lang="en-US" dirty="0"/>
              <a:t>Objectives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0BBF191-9CC8-4313-B1CA-8DF1A53AE4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130C5C66-9465-CC9C-3764-30D006707C1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02521788"/>
              </p:ext>
            </p:extLst>
          </p:nvPr>
        </p:nvGraphicFramePr>
        <p:xfrm>
          <a:off x="5051651" y="1371600"/>
          <a:ext cx="6479357" cy="49263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0721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E35832-8AE1-6BF6-D9F9-24F5ADD707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5C3E80-E92A-34E6-80E7-7F9E6DAE0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Ultralytics Models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85D095-14A3-9C91-CC00-694ED4D811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220172"/>
            <a:ext cx="3980046" cy="397946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YOLO11L</a:t>
            </a:r>
          </a:p>
          <a:p>
            <a:r>
              <a:rPr lang="en-US" dirty="0" err="1"/>
              <a:t>Ultralytics</a:t>
            </a:r>
            <a:r>
              <a:rPr lang="en-US" dirty="0"/>
              <a:t>’ State of the Art (SOTA) CNN Based Model</a:t>
            </a:r>
          </a:p>
          <a:p>
            <a:r>
              <a:rPr lang="en-US" dirty="0"/>
              <a:t>Larger so slightly higher </a:t>
            </a:r>
            <a:r>
              <a:rPr lang="en-US" dirty="0" err="1"/>
              <a:t>mAP</a:t>
            </a:r>
            <a:r>
              <a:rPr lang="en-US" dirty="0"/>
              <a:t> and slower speed</a:t>
            </a:r>
          </a:p>
          <a:p>
            <a:r>
              <a:rPr lang="en-US" dirty="0"/>
              <a:t>25.3 million parameters</a:t>
            </a:r>
          </a:p>
          <a:p>
            <a:pPr marL="0" indent="0">
              <a:buNone/>
            </a:pPr>
            <a:r>
              <a:rPr lang="en-US" dirty="0"/>
              <a:t>YOLOE 11L</a:t>
            </a:r>
          </a:p>
          <a:p>
            <a:r>
              <a:rPr lang="en-US" dirty="0"/>
              <a:t>Utilizes SAVPE and </a:t>
            </a:r>
            <a:r>
              <a:rPr lang="en-US" dirty="0" err="1"/>
              <a:t>RepRTA</a:t>
            </a:r>
            <a:r>
              <a:rPr lang="en-US" dirty="0"/>
              <a:t> for either zero or one shot detection of arbitrary terms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BBCFB6C-AFA9-7CB3-A299-EF0A6374D6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6172" y="150741"/>
            <a:ext cx="1117095" cy="100448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2AEE1C9-DA89-E30E-1C2B-4C0B760ED1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3730" y="2220172"/>
            <a:ext cx="7249537" cy="2600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3848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0A7CA4-878F-5013-CF15-DAE18F88E0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155C61-9AC7-C6E5-2C1F-7A411D1C6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195A48-7C98-3029-5D2D-AFBE6B7F16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Zero Shot</a:t>
            </a:r>
          </a:p>
          <a:p>
            <a:r>
              <a:rPr lang="en-US" dirty="0"/>
              <a:t>YOLOE 11L</a:t>
            </a:r>
          </a:p>
          <a:p>
            <a:r>
              <a:rPr lang="en-US" dirty="0"/>
              <a:t>Qwen 2.5-VL -3B-Instruct</a:t>
            </a:r>
          </a:p>
          <a:p>
            <a:pPr marL="0" indent="0">
              <a:buNone/>
            </a:pPr>
            <a:r>
              <a:rPr lang="en-US" dirty="0"/>
              <a:t>Fine Tuned</a:t>
            </a:r>
          </a:p>
          <a:p>
            <a:r>
              <a:rPr lang="en-US" dirty="0"/>
              <a:t>YOLO11L (3 Models)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2923D8-A26B-7F4A-9DDB-93D6E60813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3084" y="858055"/>
            <a:ext cx="2362530" cy="212437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1C381F7-4462-CD05-AACA-441F7F1E18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9689" y="3481211"/>
            <a:ext cx="2829320" cy="2219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394574"/>
      </p:ext>
    </p:extLst>
  </p:cSld>
  <p:clrMapOvr>
    <a:masterClrMapping/>
  </p:clrMapOvr>
</p:sld>
</file>

<file path=ppt/theme/theme1.xml><?xml version="1.0" encoding="utf-8"?>
<a:theme xmlns:a="http://schemas.openxmlformats.org/drawingml/2006/main" name="DashVTI">
  <a:themeElements>
    <a:clrScheme name="Custom 6">
      <a:dk1>
        <a:sysClr val="windowText" lastClr="000000"/>
      </a:dk1>
      <a:lt1>
        <a:sysClr val="window" lastClr="FFFFFF"/>
      </a:lt1>
      <a:dk2>
        <a:srgbClr val="0D1C3B"/>
      </a:dk2>
      <a:lt2>
        <a:srgbClr val="F5F2F9"/>
      </a:lt2>
      <a:accent1>
        <a:srgbClr val="1973EB"/>
      </a:accent1>
      <a:accent2>
        <a:srgbClr val="25C8A2"/>
      </a:accent2>
      <a:accent3>
        <a:srgbClr val="BF8ED1"/>
      </a:accent3>
      <a:accent4>
        <a:srgbClr val="FE733C"/>
      </a:accent4>
      <a:accent5>
        <a:srgbClr val="FE5A5A"/>
      </a:accent5>
      <a:accent6>
        <a:srgbClr val="1AC16E"/>
      </a:accent6>
      <a:hlink>
        <a:srgbClr val="1AC16E"/>
      </a:hlink>
      <a:folHlink>
        <a:srgbClr val="00B0F0"/>
      </a:folHlink>
    </a:clrScheme>
    <a:fontScheme name="grandview display">
      <a:majorFont>
        <a:latin typeface="Grandview Display"/>
        <a:ea typeface=""/>
        <a:cs typeface=""/>
      </a:majorFont>
      <a:minorFont>
        <a:latin typeface="Grandview Displ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shVTI" id="{0A75137F-CDEB-4E94-A788-9D255EBE1B91}" vid="{DE9A6A09-5855-45A3-8E99-4290ED24057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416</TotalTime>
  <Words>2072</Words>
  <Application>Microsoft Office PowerPoint</Application>
  <PresentationFormat>Widescreen</PresentationFormat>
  <Paragraphs>140</Paragraphs>
  <Slides>19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Aptos</vt:lpstr>
      <vt:lpstr>Aptos Narrow</vt:lpstr>
      <vt:lpstr>Arial</vt:lpstr>
      <vt:lpstr>Grandview Display</vt:lpstr>
      <vt:lpstr>Montserrat</vt:lpstr>
      <vt:lpstr>Roboto</vt:lpstr>
      <vt:lpstr>DashVTI</vt:lpstr>
      <vt:lpstr>Strawberry Detection – 3 Ways</vt:lpstr>
      <vt:lpstr>In this Presentation: </vt:lpstr>
      <vt:lpstr>PowerPoint Presentation</vt:lpstr>
      <vt:lpstr>Our Dataset</vt:lpstr>
      <vt:lpstr>Our Problems</vt:lpstr>
      <vt:lpstr>PowerPoint Presentation</vt:lpstr>
      <vt:lpstr>Objectives</vt:lpstr>
      <vt:lpstr>Ultralytics Models</vt:lpstr>
      <vt:lpstr>Models</vt:lpstr>
      <vt:lpstr>Qwen-2.5-VL</vt:lpstr>
      <vt:lpstr>PowerPoint Presentation</vt:lpstr>
      <vt:lpstr>Fine Tuning</vt:lpstr>
      <vt:lpstr>Ultralytics Results</vt:lpstr>
      <vt:lpstr>Demo: Zero Shot Detection with YOLOe</vt:lpstr>
      <vt:lpstr>Demo: Zero Shot Detection with YOLOe</vt:lpstr>
      <vt:lpstr>PowerPoint Presentation</vt:lpstr>
      <vt:lpstr>Conclusions</vt:lpstr>
      <vt:lpstr>Next Steps</vt:lpstr>
      <vt:lpstr>Selected 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Jerry Yu</dc:creator>
  <cp:lastModifiedBy>Jerry Yu</cp:lastModifiedBy>
  <cp:revision>6</cp:revision>
  <dcterms:created xsi:type="dcterms:W3CDTF">2025-04-10T15:09:43Z</dcterms:created>
  <dcterms:modified xsi:type="dcterms:W3CDTF">2025-04-10T22:25:13Z</dcterms:modified>
</cp:coreProperties>
</file>